
<file path=[Content_Types].xml><?xml version="1.0" encoding="utf-8"?>
<Types xmlns="http://schemas.openxmlformats.org/package/2006/content-types">
  <Override PartName="/ppt/notesSlides/notesSlide2.xml" ContentType="application/vnd.openxmlformats-officedocument.presentationml.notesSlide+xml"/>
  <Override PartName="/ppt/charts/style15.xml" ContentType="application/vnd.ms-office.chartstyl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charts/colors6.xml" ContentType="application/vnd.ms-office.chartcolorstyle+xml"/>
  <Override PartName="/ppt/theme/themeOverride5.xml" ContentType="application/vnd.openxmlformats-officedocument.themeOverride+xml"/>
  <Override PartName="/customXml/itemProps1.xml" ContentType="application/vnd.openxmlformats-officedocument.customXmlProperties+xml"/>
  <Override PartName="/ppt/theme/theme1.xml" ContentType="application/vnd.openxmlformats-officedocument.theme+xml"/>
  <Override PartName="/ppt/slideLayouts/slideLayout2.xml" ContentType="application/vnd.openxmlformats-officedocument.presentationml.slideLayout+xml"/>
  <Override PartName="/ppt/charts/style11.xml" ContentType="application/vnd.ms-office.chartstyle+xml"/>
  <Override PartName="/ppt/charts/colors16.xml" ContentType="application/vnd.ms-office.chartcolorstyl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charts/colors2.xml" ContentType="application/vnd.ms-office.chartcolorstyle+xml"/>
  <Override PartName="/ppt/theme/themeOverride1.xml" ContentType="application/vnd.openxmlformats-officedocument.themeOverride+xml"/>
  <Override PartName="/ppt/charts/chart13.xml" ContentType="application/vnd.openxmlformats-officedocument.drawingml.chart+xml"/>
  <Override PartName="/ppt/notesSlides/notesSlide16.xml" ContentType="application/vnd.openxmlformats-officedocument.presentationml.notesSlide+xml"/>
  <Override PartName="/ppt/slides/slide10.xml" ContentType="application/vnd.openxmlformats-officedocument.presentationml.slide+xml"/>
  <Override PartName="/ppt/tableStyles.xml" ContentType="application/vnd.openxmlformats-officedocument.presentationml.tableStyles+xml"/>
  <Override PartName="/ppt/charts/colors12.xml" ContentType="application/vnd.ms-office.chartcolorstyle+xml"/>
  <Override PartName="/docProps/custom.xml" ContentType="application/vnd.openxmlformats-officedocument.custom-properties+xml"/>
  <Override PartName="/ppt/charts/chart7.xml" ContentType="application/vnd.openxmlformats-officedocument.drawingml.chart+xml"/>
  <Override PartName="/ppt/charts/style9.xml" ContentType="application/vnd.ms-office.chartstyle+xml"/>
  <Override PartName="/ppt/notesSlides/notesSlide12.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charts/chart3.xml" ContentType="application/vnd.openxmlformats-officedocument.drawingml.chart+xml"/>
  <Override PartName="/ppt/charts/style5.xml" ContentType="application/vnd.ms-office.chartstyle+xml"/>
  <Override PartName="/ppt/slides/slide9.xml" ContentType="application/vnd.openxmlformats-officedocument.presentationml.slide+xml"/>
  <Override PartName="/ppt/viewProps.xml" ContentType="application/vnd.openxmlformats-officedocument.presentationml.viewProps+xml"/>
  <Override PartName="/ppt/charts/style16.xml" ContentType="application/vnd.ms-office.chartstyle+xml"/>
  <Default Extension="png" ContentType="image/png"/>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charts/style1.xml" ContentType="application/vnd.ms-office.chartstyle+xml"/>
  <Override PartName="/customXml/itemProps2.xml" ContentType="application/vnd.openxmlformats-officedocument.customXmlProperties+xml"/>
  <Override PartName="/ppt/presProps.xml" ContentType="application/vnd.openxmlformats-officedocument.presentationml.presProps+xml"/>
  <Override PartName="/ppt/theme/theme2.xml" ContentType="application/vnd.openxmlformats-officedocument.theme+xml"/>
  <Override PartName="/ppt/charts/colors7.xml" ContentType="application/vnd.ms-office.chartcolorstyle+xml"/>
  <Override PartName="/ppt/charts/style12.xml" ContentType="application/vnd.ms-office.chartstyle+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charts/colors3.xml" ContentType="application/vnd.ms-office.chartcolorstyle+xml"/>
  <Override PartName="/ppt/theme/themeOverride2.xml" ContentType="application/vnd.openxmlformats-officedocument.themeOverride+xml"/>
  <Override PartName="/ppt/charts/colors13.xml" ContentType="application/vnd.ms-office.chartcolorstyle+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charts/chart8.xml" ContentType="application/vnd.openxmlformats-officedocument.drawingml.char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charts/chart10.xml" ContentType="application/vnd.openxmlformats-officedocument.drawingml.chart+xml"/>
  <Override PartName="/ppt/charts/chart4.xml" ContentType="application/vnd.openxmlformats-officedocument.drawingml.chart+xml"/>
  <Override PartName="/ppt/charts/style6.xml" ContentType="application/vnd.ms-office.chartstyl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ppt/charts/style4.xml" ContentType="application/vnd.ms-office.chartstyle+xml"/>
  <Override PartName="/ppt/theme/themeOverride9.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charts/style2.xml" ContentType="application/vnd.ms-office.chartstyle+xml"/>
  <Override PartName="/ppt/charts/colors8.xml" ContentType="application/vnd.ms-office.chartcolorstyle+xml"/>
  <Override PartName="/ppt/theme/themeOverride7.xml" ContentType="application/vnd.openxmlformats-officedocument.themeOverr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charts/style13.xml" ContentType="application/vnd.ms-office.chartstyle+xml"/>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charts/colors4.xml" ContentType="application/vnd.ms-office.chartcolorstyle+xml"/>
  <Override PartName="/ppt/theme/themeOverride3.xml" ContentType="application/vnd.openxmlformats-officedocument.themeOverride+xml"/>
  <Override PartName="/ppt/notesSlides/notesSlide18.xml" ContentType="application/vnd.openxmlformats-officedocument.presentationml.notesSlide+xml"/>
  <Override PartName="/ppt/charts/colors14.xml" ContentType="application/vnd.ms-office.chartcolorstyle+xml"/>
  <Override PartName="/ppt/charts/chart15.xml" ContentType="application/vnd.openxmlformats-officedocument.drawingml.chart+xml"/>
  <Override PartName="/ppt/slides/slide12.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charts/style7.xml" ContentType="application/vnd.ms-office.chartstyle+xml"/>
  <Override PartName="/ppt/charts/colors10.xml" ContentType="application/vnd.ms-office.chartcolorstyl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notesSlides/notesSlide1.xml" ContentType="application/vnd.openxmlformats-officedocument.presentationml.notesSlide+xml"/>
  <Override PartName="/ppt/charts/colors9.xml" ContentType="application/vnd.ms-office.chartcolorstyle+xml"/>
  <Override PartName="/ppt/charts/style14.xml" ContentType="application/vnd.ms-office.chartstyle+xml"/>
  <Override PartName="/ppt/theme/themeOverride8.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Default Extension="jpeg" ContentType="image/jpeg"/>
  <Override PartName="/ppt/charts/colors5.xml" ContentType="application/vnd.ms-office.chartcolorstyle+xml"/>
  <Override PartName="/ppt/charts/style10.xml" ContentType="application/vnd.ms-office.chartstyle+xml"/>
  <Override PartName="/ppt/theme/themeOverride4.xml" ContentType="application/vnd.openxmlformats-officedocument.themeOverride+xml"/>
  <Override PartName="/ppt/charts/colors15.xml" ContentType="application/vnd.ms-office.chartcolorstyle+xml"/>
  <Override PartName="/ppt/charts/chart16.xml" ContentType="application/vnd.openxmlformats-officedocument.drawingml.chart+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charts/colors1.xml" ContentType="application/vnd.ms-office.chartcolorstyle+xml"/>
  <Override PartName="/ppt/charts/colors11.xml" ContentType="application/vnd.ms-office.chartcolorstyle+xml"/>
  <Override PartName="/ppt/charts/chart12.xml" ContentType="application/vnd.openxmlformats-officedocument.drawingml.chart+xml"/>
  <Override PartName="/ppt/charts/chart6.xml" ContentType="application/vnd.openxmlformats-officedocument.drawingml.chart+xml"/>
  <Override PartName="/ppt/notesSlides/notesSlide11.xml" ContentType="application/vnd.openxmlformats-officedocument.presentationml.notesSlide+xml"/>
  <Override PartName="/ppt/charts/style8.xml" ContentType="application/vnd.ms-office.chartstyl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57" r:id="rId3"/>
    <p:sldId id="261" r:id="rId4"/>
    <p:sldId id="258" r:id="rId5"/>
    <p:sldId id="259" r:id="rId6"/>
    <p:sldId id="260" r:id="rId7"/>
    <p:sldId id="262" r:id="rId8"/>
    <p:sldId id="263" r:id="rId9"/>
    <p:sldId id="265" r:id="rId10"/>
    <p:sldId id="264" r:id="rId11"/>
    <p:sldId id="266" r:id="rId12"/>
    <p:sldId id="273" r:id="rId13"/>
    <p:sldId id="267" r:id="rId14"/>
    <p:sldId id="268" r:id="rId15"/>
    <p:sldId id="272" r:id="rId16"/>
    <p:sldId id="269" r:id="rId17"/>
    <p:sldId id="271" r:id="rId18"/>
    <p:sldId id="270"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96ADEE"/>
    <a:srgbClr val="94DE3A"/>
    <a:srgbClr val="0C0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92" d="100"/>
          <a:sy n="92" d="100"/>
        </p:scale>
        <p:origin x="40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en-US">
                <a:solidFill>
                  <a:sysClr val="windowText" lastClr="000000"/>
                </a:solidFill>
                <a:latin typeface="Sitka Banner" panose="02000505000000020004" pitchFamily="2" charset="0"/>
              </a:rPr>
              <a:t>Question</a:t>
            </a:r>
            <a:r>
              <a:rPr lang="en-US" baseline="0">
                <a:solidFill>
                  <a:sysClr val="windowText" lastClr="000000"/>
                </a:solidFill>
                <a:latin typeface="Sitka Banner" panose="02000505000000020004" pitchFamily="2" charset="0"/>
              </a:rPr>
              <a:t> 1: Describe Yor Status</a:t>
            </a:r>
            <a:endParaRPr lang="en-US">
              <a:solidFill>
                <a:sysClr val="windowText" lastClr="000000"/>
              </a:solidFill>
              <a:latin typeface="Sitka Banner" panose="02000505000000020004" pitchFamily="2" charset="0"/>
            </a:endParaRPr>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doughnutChart>
        <c:varyColors val="1"/>
        <c:ser>
          <c:idx val="0"/>
          <c:order val="0"/>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dPt>
          <c:dPt>
            <c:idx val="3"/>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dPt>
          <c:dPt>
            <c:idx val="4"/>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dPt>
          <c:dLbls>
            <c:dLbl>
              <c:idx val="0"/>
              <c:layout>
                <c:manualLayout>
                  <c:x val="0.26350130095360158"/>
                  <c:y val="-0.10648148148148148"/>
                </c:manualLayout>
              </c:layout>
              <c:showLegendKey val="0"/>
              <c:showVal val="0"/>
              <c:showCatName val="1"/>
              <c:showSerName val="0"/>
              <c:showPercent val="1"/>
              <c:showBubbleSize val="0"/>
              <c:extLst>
                <c:ext xmlns:c15="http://schemas.microsoft.com/office/drawing/2012/chart" uri="{CE6537A1-D6FC-4f65-9D91-7224C49458BB}">
                  <c15:layout>
                    <c:manualLayout>
                      <c:w val="0.23442500039166625"/>
                      <c:h val="0.31271709938678349"/>
                    </c:manualLayout>
                  </c15:layout>
                </c:ext>
              </c:extLst>
            </c:dLbl>
            <c:dLbl>
              <c:idx val="1"/>
              <c:layout>
                <c:manualLayout>
                  <c:x val="-0.20555555555555557"/>
                  <c:y val="0.16666666666666666"/>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0.2166666666666667"/>
                  <c:y val="-1.8518518518518517E-2"/>
                </c:manualLayout>
              </c:layout>
              <c:showLegendKey val="0"/>
              <c:showVal val="0"/>
              <c:showCatName val="1"/>
              <c:showSerName val="0"/>
              <c:showPercent val="1"/>
              <c:showBubbleSize val="0"/>
              <c:extLst>
                <c:ext xmlns:c15="http://schemas.microsoft.com/office/drawing/2012/chart" uri="{CE6537A1-D6FC-4f65-9D91-7224C49458BB}"/>
              </c:extLst>
            </c:dLbl>
            <c:dLbl>
              <c:idx val="3"/>
              <c:layout>
                <c:manualLayout>
                  <c:x val="-0.26666666666666666"/>
                  <c:y val="-0.11574074074074074"/>
                </c:manualLayout>
              </c:layout>
              <c:showLegendKey val="0"/>
              <c:showVal val="0"/>
              <c:showCatName val="1"/>
              <c:showSerName val="0"/>
              <c:showPercent val="1"/>
              <c:showBubbleSize val="0"/>
              <c:extLst>
                <c:ext xmlns:c15="http://schemas.microsoft.com/office/drawing/2012/chart" uri="{CE6537A1-D6FC-4f65-9D91-7224C49458BB}"/>
              </c:extLst>
            </c:dLbl>
            <c:dLbl>
              <c:idx val="4"/>
              <c:layout>
                <c:manualLayout>
                  <c:x val="0.30096566723804186"/>
                  <c:y val="-7.6743894946013691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rgbClr val="C00000"/>
                      </a:solidFill>
                      <a:latin typeface="Sitka Banner" panose="02000505000000020004" pitchFamily="2"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766690611920255"/>
                      <c:h val="0.21211406195982449"/>
                    </c:manualLayout>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C00000"/>
                    </a:solidFill>
                    <a:latin typeface="Sitka Banner" panose="02000505000000020004" pitchFamily="2"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City of Savannah Resident (Taxpayer)</c:v>
                </c:pt>
                <c:pt idx="1">
                  <c:v>Business Owner</c:v>
                </c:pt>
                <c:pt idx="2">
                  <c:v>Industrial Facility</c:v>
                </c:pt>
                <c:pt idx="3">
                  <c:v>Visitor</c:v>
                </c:pt>
                <c:pt idx="4">
                  <c:v>Military</c:v>
                </c:pt>
              </c:strCache>
            </c:strRef>
          </c:cat>
          <c:val>
            <c:numRef>
              <c:f>Sheet1!$B$2:$B$6</c:f>
              <c:numCache>
                <c:formatCode>0%</c:formatCode>
                <c:ptCount val="5"/>
                <c:pt idx="0">
                  <c:v>0.7</c:v>
                </c:pt>
                <c:pt idx="1">
                  <c:v>0.06</c:v>
                </c:pt>
                <c:pt idx="2">
                  <c:v>0</c:v>
                </c:pt>
                <c:pt idx="3">
                  <c:v>0.2</c:v>
                </c:pt>
                <c:pt idx="4">
                  <c:v>0.04</c:v>
                </c:pt>
              </c:numCache>
            </c:numRef>
          </c:val>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50" baseline="0">
                <a:solidFill>
                  <a:srgbClr val="F8F8F8"/>
                </a:solidFill>
                <a:latin typeface="+mn-lt"/>
                <a:ea typeface="+mn-ea"/>
                <a:cs typeface="+mn-cs"/>
              </a:defRPr>
            </a:pPr>
            <a:r>
              <a:rPr lang="en-US">
                <a:solidFill>
                  <a:srgbClr val="F8F8F8"/>
                </a:solidFill>
                <a:latin typeface="Sitka Banner" panose="02000505000000020004" pitchFamily="2" charset="0"/>
              </a:rPr>
              <a:t>2019</a:t>
            </a:r>
            <a:r>
              <a:rPr lang="en-US" baseline="0">
                <a:solidFill>
                  <a:srgbClr val="F8F8F8"/>
                </a:solidFill>
                <a:latin typeface="Sitka Banner" panose="02000505000000020004" pitchFamily="2" charset="0"/>
              </a:rPr>
              <a:t> </a:t>
            </a:r>
            <a:r>
              <a:rPr lang="en-US">
                <a:solidFill>
                  <a:srgbClr val="F8F8F8"/>
                </a:solidFill>
                <a:latin typeface="Sitka Banner" panose="02000505000000020004" pitchFamily="2" charset="0"/>
              </a:rPr>
              <a:t>INCIDENT</a:t>
            </a:r>
            <a:r>
              <a:rPr lang="en-US" baseline="0">
                <a:solidFill>
                  <a:srgbClr val="F8F8F8"/>
                </a:solidFill>
                <a:latin typeface="Sitka Banner" panose="02000505000000020004" pitchFamily="2" charset="0"/>
              </a:rPr>
              <a:t> tOTALS BY uNIT</a:t>
            </a:r>
            <a:endParaRPr lang="en-US">
              <a:solidFill>
                <a:srgbClr val="F8F8F8"/>
              </a:solidFill>
              <a:latin typeface="Sitka Banner" panose="02000505000000020004" pitchFamily="2" charset="0"/>
            </a:endParaRPr>
          </a:p>
        </c:rich>
      </c:tx>
      <c:layout>
        <c:manualLayout>
          <c:xMode val="edge"/>
          <c:yMode val="edge"/>
          <c:x val="0.20061988668918404"/>
          <c:y val="2.0730595481238578E-2"/>
        </c:manualLayout>
      </c:layout>
      <c:overlay val="0"/>
      <c:spPr>
        <a:noFill/>
        <a:ln>
          <a:noFill/>
        </a:ln>
        <a:effectLst/>
      </c:spPr>
      <c:txPr>
        <a:bodyPr rot="0" spcFirstLastPara="1" vertOverflow="ellipsis" vert="horz" wrap="square" anchor="ctr" anchorCtr="1"/>
        <a:lstStyle/>
        <a:p>
          <a:pPr>
            <a:defRPr sz="1800" b="1" i="0" u="none" strike="noStrike" kern="1200" cap="all" spc="50" baseline="0">
              <a:solidFill>
                <a:srgbClr val="F8F8F8"/>
              </a:solidFill>
              <a:latin typeface="+mn-lt"/>
              <a:ea typeface="+mn-ea"/>
              <a:cs typeface="+mn-cs"/>
            </a:defRPr>
          </a:pPr>
          <a:endParaRPr lang="en-US"/>
        </a:p>
      </c:txPr>
    </c:title>
    <c:autoTitleDeleted val="0"/>
    <c:plotArea>
      <c:layout>
        <c:manualLayout>
          <c:layoutTarget val="inner"/>
          <c:xMode val="edge"/>
          <c:yMode val="edge"/>
          <c:x val="8.9363277918246317E-2"/>
          <c:y val="0.10915199990723051"/>
          <c:w val="0.87061405349080412"/>
          <c:h val="0.82563208532142351"/>
        </c:manualLayout>
      </c:layout>
      <c:barChart>
        <c:barDir val="bar"/>
        <c:grouping val="clustered"/>
        <c:varyColors val="0"/>
        <c:ser>
          <c:idx val="0"/>
          <c:order val="0"/>
          <c:tx>
            <c:strRef>
              <c:f>' and Stations'!$B$1</c:f>
              <c:strCache>
                <c:ptCount val="1"/>
                <c:pt idx="0">
                  <c:v>Total Incidents</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8F8F8"/>
                    </a:solidFill>
                    <a:latin typeface="Sitka Banner" panose="02000505000000020004"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 and Stations'!$A$2:$A$28</c:f>
              <c:strCache>
                <c:ptCount val="27"/>
                <c:pt idx="0">
                  <c:v>R1    </c:v>
                </c:pt>
                <c:pt idx="1">
                  <c:v>E05   </c:v>
                </c:pt>
                <c:pt idx="2">
                  <c:v>B1    </c:v>
                </c:pt>
                <c:pt idx="3">
                  <c:v>T05   </c:v>
                </c:pt>
                <c:pt idx="4">
                  <c:v>E03   </c:v>
                </c:pt>
                <c:pt idx="5">
                  <c:v>E01   </c:v>
                </c:pt>
                <c:pt idx="6">
                  <c:v>E08   </c:v>
                </c:pt>
                <c:pt idx="7">
                  <c:v>R2    </c:v>
                </c:pt>
                <c:pt idx="8">
                  <c:v>B2    </c:v>
                </c:pt>
                <c:pt idx="9">
                  <c:v>E06   </c:v>
                </c:pt>
                <c:pt idx="10">
                  <c:v>E02   </c:v>
                </c:pt>
                <c:pt idx="11">
                  <c:v>E04   </c:v>
                </c:pt>
                <c:pt idx="12">
                  <c:v>T01   </c:v>
                </c:pt>
                <c:pt idx="13">
                  <c:v>E07   </c:v>
                </c:pt>
                <c:pt idx="14">
                  <c:v>E09   </c:v>
                </c:pt>
                <c:pt idx="15">
                  <c:v>T02   </c:v>
                </c:pt>
                <c:pt idx="16">
                  <c:v>E11   </c:v>
                </c:pt>
                <c:pt idx="17">
                  <c:v>E10   </c:v>
                </c:pt>
                <c:pt idx="18">
                  <c:v>E13   </c:v>
                </c:pt>
                <c:pt idx="19">
                  <c:v>B3    </c:v>
                </c:pt>
                <c:pt idx="20">
                  <c:v>E14   </c:v>
                </c:pt>
                <c:pt idx="21">
                  <c:v>T13   </c:v>
                </c:pt>
                <c:pt idx="22">
                  <c:v>E12   </c:v>
                </c:pt>
                <c:pt idx="23">
                  <c:v>E15   </c:v>
                </c:pt>
                <c:pt idx="24">
                  <c:v>T12   </c:v>
                </c:pt>
                <c:pt idx="25">
                  <c:v>MR2   </c:v>
                </c:pt>
                <c:pt idx="26">
                  <c:v>MR1   </c:v>
                </c:pt>
              </c:strCache>
            </c:strRef>
          </c:cat>
          <c:val>
            <c:numRef>
              <c:f>' and Stations'!$B$2:$B$28</c:f>
              <c:numCache>
                <c:formatCode>General</c:formatCode>
                <c:ptCount val="27"/>
                <c:pt idx="0">
                  <c:v>2627</c:v>
                </c:pt>
                <c:pt idx="1">
                  <c:v>2443</c:v>
                </c:pt>
                <c:pt idx="2">
                  <c:v>1975</c:v>
                </c:pt>
                <c:pt idx="3">
                  <c:v>1846</c:v>
                </c:pt>
                <c:pt idx="4">
                  <c:v>1678</c:v>
                </c:pt>
                <c:pt idx="5">
                  <c:v>1387</c:v>
                </c:pt>
                <c:pt idx="6">
                  <c:v>1346</c:v>
                </c:pt>
                <c:pt idx="7">
                  <c:v>1205</c:v>
                </c:pt>
                <c:pt idx="8">
                  <c:v>1199</c:v>
                </c:pt>
                <c:pt idx="9">
                  <c:v>1178</c:v>
                </c:pt>
                <c:pt idx="10">
                  <c:v>1031</c:v>
                </c:pt>
                <c:pt idx="11">
                  <c:v>1027</c:v>
                </c:pt>
                <c:pt idx="12">
                  <c:v>967</c:v>
                </c:pt>
                <c:pt idx="13">
                  <c:v>858</c:v>
                </c:pt>
                <c:pt idx="14">
                  <c:v>764</c:v>
                </c:pt>
                <c:pt idx="15">
                  <c:v>656</c:v>
                </c:pt>
                <c:pt idx="16">
                  <c:v>623</c:v>
                </c:pt>
                <c:pt idx="17">
                  <c:v>423</c:v>
                </c:pt>
                <c:pt idx="18">
                  <c:v>400</c:v>
                </c:pt>
                <c:pt idx="19">
                  <c:v>388</c:v>
                </c:pt>
                <c:pt idx="20">
                  <c:v>339</c:v>
                </c:pt>
                <c:pt idx="21">
                  <c:v>306</c:v>
                </c:pt>
                <c:pt idx="22">
                  <c:v>144</c:v>
                </c:pt>
                <c:pt idx="23">
                  <c:v>141</c:v>
                </c:pt>
                <c:pt idx="24">
                  <c:v>78</c:v>
                </c:pt>
                <c:pt idx="25">
                  <c:v>5</c:v>
                </c:pt>
                <c:pt idx="26">
                  <c:v>2</c:v>
                </c:pt>
              </c:numCache>
            </c:numRef>
          </c:val>
        </c:ser>
        <c:dLbls>
          <c:dLblPos val="outEnd"/>
          <c:showLegendKey val="0"/>
          <c:showVal val="1"/>
          <c:showCatName val="0"/>
          <c:showSerName val="0"/>
          <c:showPercent val="0"/>
          <c:showBubbleSize val="0"/>
        </c:dLbls>
        <c:gapWidth val="326"/>
        <c:overlap val="-58"/>
        <c:axId val="408794520"/>
        <c:axId val="408795696"/>
      </c:barChart>
      <c:catAx>
        <c:axId val="408794520"/>
        <c:scaling>
          <c:orientation val="minMax"/>
        </c:scaling>
        <c:delete val="0"/>
        <c:axPos val="l"/>
        <c:numFmt formatCode="General" sourceLinked="1"/>
        <c:majorTickMark val="none"/>
        <c:minorTickMark val="none"/>
        <c:tickLblPos val="nextTo"/>
        <c:spPr>
          <a:noFill/>
          <a:ln w="19050"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rgbClr val="F8F8F8"/>
                </a:solidFill>
                <a:latin typeface="Sitka Banner" panose="02000505000000020004" pitchFamily="2" charset="0"/>
                <a:ea typeface="+mn-ea"/>
                <a:cs typeface="+mn-cs"/>
              </a:defRPr>
            </a:pPr>
            <a:endParaRPr lang="en-US"/>
          </a:p>
        </c:txPr>
        <c:crossAx val="408795696"/>
        <c:crosses val="autoZero"/>
        <c:auto val="1"/>
        <c:lblAlgn val="ctr"/>
        <c:lblOffset val="100"/>
        <c:noMultiLvlLbl val="0"/>
      </c:catAx>
      <c:valAx>
        <c:axId val="408795696"/>
        <c:scaling>
          <c:orientation val="minMax"/>
          <c:max val="2700"/>
          <c:min val="0"/>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8F8F8"/>
                </a:solidFill>
                <a:latin typeface="Sitka Banner" panose="02000505000000020004" pitchFamily="2" charset="0"/>
                <a:ea typeface="+mn-ea"/>
                <a:cs typeface="+mn-cs"/>
              </a:defRPr>
            </a:pPr>
            <a:endParaRPr lang="en-US"/>
          </a:p>
        </c:txPr>
        <c:crossAx val="408794520"/>
        <c:crosses val="autoZero"/>
        <c:crossBetween val="between"/>
      </c:valAx>
      <c:spPr>
        <a:noFill/>
        <a:ln>
          <a:noFill/>
        </a:ln>
        <a:effectLst/>
      </c:spPr>
    </c:plotArea>
    <c:plotVisOnly val="1"/>
    <c:dispBlanksAs val="gap"/>
    <c:showDLblsOverMax val="0"/>
  </c:chart>
  <c:spPr>
    <a:solidFill>
      <a:srgbClr val="000000">
        <a:lumMod val="75000"/>
        <a:lumOff val="25000"/>
      </a:srgbClr>
    </a:solidFill>
    <a:ln w="9525" cap="flat" cmpd="sng" algn="ctr">
      <a:no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50" baseline="0">
                <a:solidFill>
                  <a:srgbClr val="F8F8F8"/>
                </a:solidFill>
                <a:latin typeface="+mn-lt"/>
                <a:ea typeface="+mn-ea"/>
                <a:cs typeface="+mn-cs"/>
              </a:defRPr>
            </a:pPr>
            <a:r>
              <a:rPr lang="en-US" dirty="0" smtClean="0">
                <a:solidFill>
                  <a:srgbClr val="F8F8F8"/>
                </a:solidFill>
                <a:latin typeface="Sitka Banner" panose="02000505000000020004" pitchFamily="2" charset="0"/>
              </a:rPr>
              <a:t>2019 Incidents Totals by Station</a:t>
            </a:r>
            <a:endParaRPr lang="en-US" dirty="0">
              <a:solidFill>
                <a:srgbClr val="F8F8F8"/>
              </a:solidFill>
              <a:latin typeface="Sitka Banner" panose="02000505000000020004" pitchFamily="2" charset="0"/>
            </a:endParaRP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rgbClr val="F8F8F8"/>
              </a:solidFill>
              <a:latin typeface="+mn-lt"/>
              <a:ea typeface="+mn-ea"/>
              <a:cs typeface="+mn-cs"/>
            </a:defRPr>
          </a:pPr>
          <a:endParaRPr lang="en-US"/>
        </a:p>
      </c:txPr>
    </c:title>
    <c:autoTitleDeleted val="0"/>
    <c:plotArea>
      <c:layout/>
      <c:barChart>
        <c:barDir val="bar"/>
        <c:grouping val="clustered"/>
        <c:varyColors val="0"/>
        <c:ser>
          <c:idx val="0"/>
          <c:order val="0"/>
          <c:tx>
            <c:strRef>
              <c:f>' and Stations'!$E$1</c:f>
              <c:strCache>
                <c:ptCount val="1"/>
                <c:pt idx="0">
                  <c:v>Incidents</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8F8F8"/>
                    </a:solidFill>
                    <a:latin typeface="Sitka Banner" panose="02000505000000020004"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 and Stations'!$D$2:$D$16</c:f>
              <c:strCache>
                <c:ptCount val="15"/>
                <c:pt idx="0">
                  <c:v>ST3     </c:v>
                </c:pt>
                <c:pt idx="1">
                  <c:v>ST5     </c:v>
                </c:pt>
                <c:pt idx="2">
                  <c:v>ST1     </c:v>
                </c:pt>
                <c:pt idx="3">
                  <c:v>ST8     </c:v>
                </c:pt>
                <c:pt idx="4">
                  <c:v>ST2     </c:v>
                </c:pt>
                <c:pt idx="5">
                  <c:v>ST6     </c:v>
                </c:pt>
                <c:pt idx="6">
                  <c:v>ST4     </c:v>
                </c:pt>
                <c:pt idx="7">
                  <c:v>ST11    </c:v>
                </c:pt>
                <c:pt idx="8">
                  <c:v>ST7     </c:v>
                </c:pt>
                <c:pt idx="9">
                  <c:v>ST9     </c:v>
                </c:pt>
                <c:pt idx="10">
                  <c:v>ST13    </c:v>
                </c:pt>
                <c:pt idx="11">
                  <c:v>ST14    </c:v>
                </c:pt>
                <c:pt idx="12">
                  <c:v>ST10    </c:v>
                </c:pt>
                <c:pt idx="13">
                  <c:v>ST12    </c:v>
                </c:pt>
                <c:pt idx="14">
                  <c:v>ST15    </c:v>
                </c:pt>
              </c:strCache>
            </c:strRef>
          </c:cat>
          <c:val>
            <c:numRef>
              <c:f>' and Stations'!$E$2:$E$16</c:f>
              <c:numCache>
                <c:formatCode>General</c:formatCode>
                <c:ptCount val="15"/>
                <c:pt idx="0">
                  <c:v>1312</c:v>
                </c:pt>
                <c:pt idx="1">
                  <c:v>1266</c:v>
                </c:pt>
                <c:pt idx="2">
                  <c:v>931</c:v>
                </c:pt>
                <c:pt idx="3">
                  <c:v>668</c:v>
                </c:pt>
                <c:pt idx="4">
                  <c:v>612</c:v>
                </c:pt>
                <c:pt idx="5">
                  <c:v>611</c:v>
                </c:pt>
                <c:pt idx="6">
                  <c:v>466</c:v>
                </c:pt>
                <c:pt idx="7">
                  <c:v>439</c:v>
                </c:pt>
                <c:pt idx="8">
                  <c:v>424</c:v>
                </c:pt>
                <c:pt idx="9">
                  <c:v>335</c:v>
                </c:pt>
                <c:pt idx="10">
                  <c:v>231</c:v>
                </c:pt>
                <c:pt idx="11">
                  <c:v>192</c:v>
                </c:pt>
                <c:pt idx="12">
                  <c:v>148</c:v>
                </c:pt>
                <c:pt idx="13">
                  <c:v>81</c:v>
                </c:pt>
                <c:pt idx="14">
                  <c:v>21</c:v>
                </c:pt>
              </c:numCache>
            </c:numRef>
          </c:val>
        </c:ser>
        <c:dLbls>
          <c:dLblPos val="outEnd"/>
          <c:showLegendKey val="0"/>
          <c:showVal val="1"/>
          <c:showCatName val="0"/>
          <c:showSerName val="0"/>
          <c:showPercent val="0"/>
          <c:showBubbleSize val="0"/>
        </c:dLbls>
        <c:gapWidth val="326"/>
        <c:overlap val="-58"/>
        <c:axId val="408798832"/>
        <c:axId val="408796088"/>
      </c:barChart>
      <c:catAx>
        <c:axId val="408798832"/>
        <c:scaling>
          <c:orientation val="minMax"/>
        </c:scaling>
        <c:delete val="0"/>
        <c:axPos val="l"/>
        <c:numFmt formatCode="General" sourceLinked="1"/>
        <c:majorTickMark val="none"/>
        <c:minorTickMark val="none"/>
        <c:tickLblPos val="nextTo"/>
        <c:spPr>
          <a:noFill/>
          <a:ln w="19050"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900" b="1" i="0" u="none" strike="noStrike" kern="1200" baseline="0">
                <a:solidFill>
                  <a:srgbClr val="F8F8F8"/>
                </a:solidFill>
                <a:latin typeface="Sitka Banner" panose="02000505000000020004" pitchFamily="2" charset="0"/>
                <a:ea typeface="+mn-ea"/>
                <a:cs typeface="+mn-cs"/>
              </a:defRPr>
            </a:pPr>
            <a:endParaRPr lang="en-US"/>
          </a:p>
        </c:txPr>
        <c:crossAx val="408796088"/>
        <c:crosses val="autoZero"/>
        <c:auto val="1"/>
        <c:lblAlgn val="ctr"/>
        <c:lblOffset val="100"/>
        <c:noMultiLvlLbl val="0"/>
      </c:catAx>
      <c:valAx>
        <c:axId val="408796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rgbClr val="F8F8F8"/>
                </a:solidFill>
                <a:latin typeface="Sitka Banner" panose="02000505000000020004" pitchFamily="2" charset="0"/>
                <a:ea typeface="+mn-ea"/>
                <a:cs typeface="+mn-cs"/>
              </a:defRPr>
            </a:pPr>
            <a:endParaRPr lang="en-US"/>
          </a:p>
        </c:txPr>
        <c:crossAx val="408798832"/>
        <c:crosses val="autoZero"/>
        <c:crossBetween val="between"/>
      </c:valAx>
      <c:spPr>
        <a:noFill/>
        <a:ln>
          <a:noFill/>
        </a:ln>
        <a:effectLst/>
      </c:spPr>
    </c:plotArea>
    <c:plotVisOnly val="1"/>
    <c:dispBlanksAs val="gap"/>
    <c:showDLblsOverMax val="0"/>
  </c:chart>
  <c:spPr>
    <a:solidFill>
      <a:srgbClr val="000000">
        <a:lumMod val="75000"/>
        <a:lumOff val="25000"/>
      </a:srgbClr>
    </a:solidFill>
    <a:ln w="9525"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rgbClr val="92D050"/>
                </a:solidFill>
                <a:latin typeface="Sitka Banner" panose="02000505000000020004" pitchFamily="2" charset="0"/>
                <a:ea typeface="+mn-ea"/>
                <a:cs typeface="+mn-cs"/>
              </a:defRPr>
            </a:pPr>
            <a:r>
              <a:rPr lang="en-US" sz="1600">
                <a:solidFill>
                  <a:srgbClr val="92D050"/>
                </a:solidFill>
                <a:latin typeface="Sitka Banner" panose="02000505000000020004" pitchFamily="2" charset="0"/>
              </a:rPr>
              <a:t>2019 Training Overview</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92D050"/>
              </a:solidFill>
              <a:latin typeface="Sitka Banner" panose="02000505000000020004" pitchFamily="2" charset="0"/>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rgbClr val="92D05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8F8F8"/>
                    </a:solidFill>
                    <a:latin typeface="Sitka Banner" panose="02000505000000020004"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Sheet1!$H$4:$H$13</c:f>
              <c:strCache>
                <c:ptCount val="10"/>
                <c:pt idx="0">
                  <c:v>Apparatus Drive Operator</c:v>
                </c:pt>
                <c:pt idx="1">
                  <c:v>Emergency Medical</c:v>
                </c:pt>
                <c:pt idx="2">
                  <c:v>Technical Rescue</c:v>
                </c:pt>
                <c:pt idx="3">
                  <c:v>Hazardous Materials</c:v>
                </c:pt>
                <c:pt idx="4">
                  <c:v>New Apparatus Drive Operator</c:v>
                </c:pt>
                <c:pt idx="5">
                  <c:v>Marine</c:v>
                </c:pt>
                <c:pt idx="6">
                  <c:v>Firefighter I and II</c:v>
                </c:pt>
                <c:pt idx="7">
                  <c:v>Fire Officer</c:v>
                </c:pt>
                <c:pt idx="8">
                  <c:v>Georgia Annual Certification</c:v>
                </c:pt>
                <c:pt idx="9">
                  <c:v>Facility Training</c:v>
                </c:pt>
              </c:strCache>
            </c:strRef>
          </c:cat>
          <c:val>
            <c:numRef>
              <c:f>Sheet1!$I$4:$I$13</c:f>
              <c:numCache>
                <c:formatCode>#,##0</c:formatCode>
                <c:ptCount val="10"/>
                <c:pt idx="0">
                  <c:v>8098</c:v>
                </c:pt>
                <c:pt idx="1">
                  <c:v>3711</c:v>
                </c:pt>
                <c:pt idx="2">
                  <c:v>3036</c:v>
                </c:pt>
                <c:pt idx="3">
                  <c:v>4803</c:v>
                </c:pt>
                <c:pt idx="4">
                  <c:v>11110</c:v>
                </c:pt>
                <c:pt idx="5" formatCode="General">
                  <c:v>272</c:v>
                </c:pt>
                <c:pt idx="6">
                  <c:v>62435</c:v>
                </c:pt>
                <c:pt idx="7">
                  <c:v>2745</c:v>
                </c:pt>
                <c:pt idx="8">
                  <c:v>10512</c:v>
                </c:pt>
                <c:pt idx="9">
                  <c:v>11517</c:v>
                </c:pt>
              </c:numCache>
            </c:numRef>
          </c:val>
        </c:ser>
        <c:dLbls>
          <c:showLegendKey val="0"/>
          <c:showVal val="0"/>
          <c:showCatName val="0"/>
          <c:showSerName val="0"/>
          <c:showPercent val="0"/>
          <c:showBubbleSize val="0"/>
        </c:dLbls>
        <c:gapWidth val="150"/>
        <c:shape val="box"/>
        <c:axId val="408796480"/>
        <c:axId val="408793344"/>
        <c:axId val="0"/>
      </c:bar3DChart>
      <c:catAx>
        <c:axId val="4087964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rgbClr val="F8F8F8"/>
                </a:solidFill>
                <a:latin typeface="Sitka Banner" panose="02000505000000020004" pitchFamily="2" charset="0"/>
                <a:ea typeface="+mn-ea"/>
                <a:cs typeface="+mn-cs"/>
              </a:defRPr>
            </a:pPr>
            <a:endParaRPr lang="en-US"/>
          </a:p>
        </c:txPr>
        <c:crossAx val="408793344"/>
        <c:crosses val="autoZero"/>
        <c:auto val="1"/>
        <c:lblAlgn val="ctr"/>
        <c:lblOffset val="100"/>
        <c:noMultiLvlLbl val="0"/>
      </c:catAx>
      <c:valAx>
        <c:axId val="408793344"/>
        <c:scaling>
          <c:orientation val="minMax"/>
          <c:max val="65000"/>
          <c:min val="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8F8F8"/>
                </a:solidFill>
                <a:latin typeface="+mn-lt"/>
                <a:ea typeface="+mn-ea"/>
                <a:cs typeface="+mn-cs"/>
              </a:defRPr>
            </a:pPr>
            <a:endParaRPr lang="en-US"/>
          </a:p>
        </c:txPr>
        <c:crossAx val="408796480"/>
        <c:crosses val="autoZero"/>
        <c:crossBetween val="between"/>
        <c:majorUnit val="15000"/>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normalizeH="0" baseline="0">
                <a:solidFill>
                  <a:srgbClr val="F8F8F8"/>
                </a:solidFill>
                <a:latin typeface="Sitka Banner" panose="02000505000000020004" pitchFamily="2" charset="0"/>
                <a:ea typeface="+mj-ea"/>
                <a:cs typeface="+mj-cs"/>
              </a:defRPr>
            </a:pPr>
            <a:r>
              <a:rPr lang="en-US">
                <a:solidFill>
                  <a:srgbClr val="F8F8F8"/>
                </a:solidFill>
                <a:latin typeface="Sitka Banner" panose="02000505000000020004" pitchFamily="2" charset="0"/>
              </a:rPr>
              <a:t>2019</a:t>
            </a:r>
            <a:r>
              <a:rPr lang="en-US" baseline="0">
                <a:solidFill>
                  <a:srgbClr val="F8F8F8"/>
                </a:solidFill>
                <a:latin typeface="Sitka Banner" panose="02000505000000020004" pitchFamily="2" charset="0"/>
              </a:rPr>
              <a:t> Community Risk Reduction </a:t>
            </a:r>
            <a:r>
              <a:rPr lang="en-US">
                <a:solidFill>
                  <a:srgbClr val="F8F8F8"/>
                </a:solidFill>
                <a:latin typeface="Sitka Banner" panose="02000505000000020004" pitchFamily="2" charset="0"/>
              </a:rPr>
              <a:t>Events</a:t>
            </a:r>
          </a:p>
        </c:rich>
      </c:tx>
      <c:layout>
        <c:manualLayout>
          <c:xMode val="edge"/>
          <c:yMode val="edge"/>
          <c:x val="0.17177817629711947"/>
          <c:y val="2.5860164385123684E-2"/>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rgbClr val="F8F8F8"/>
              </a:solidFill>
              <a:latin typeface="Sitka Banner" panose="02000505000000020004" pitchFamily="2" charset="0"/>
              <a:ea typeface="+mj-ea"/>
              <a:cs typeface="+mj-cs"/>
            </a:defRPr>
          </a:pPr>
          <a:endParaRPr lang="en-US"/>
        </a:p>
      </c:txPr>
    </c:title>
    <c:autoTitleDeleted val="0"/>
    <c:plotArea>
      <c:layout/>
      <c:doughnutChart>
        <c:varyColors val="1"/>
        <c:ser>
          <c:idx val="0"/>
          <c:order val="0"/>
          <c:tx>
            <c:strRef>
              <c:f>CRR!$C$2</c:f>
              <c:strCache>
                <c:ptCount val="1"/>
                <c:pt idx="0">
                  <c:v>Events</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Lbls>
            <c:dLbl>
              <c:idx val="0"/>
              <c:layout>
                <c:manualLayout>
                  <c:x val="0.16666666666666666"/>
                  <c:y val="-0.1388888888888889"/>
                </c:manualLayout>
              </c:layout>
              <c:tx>
                <c:rich>
                  <a:bodyPr/>
                  <a:lstStyle/>
                  <a:p>
                    <a:fld id="{1A410D13-E0C5-467A-A85B-D8125DEA67C3}" type="CATEGORYNAME">
                      <a:rPr lang="en-US"/>
                      <a:pPr/>
                      <a:t>[CATEGORY NAME]</a:t>
                    </a:fld>
                    <a:r>
                      <a:rPr lang="en-US" baseline="0"/>
                      <a:t>
</a:t>
                    </a:r>
                    <a:fld id="{F978D3FC-3330-4136-95A5-AE563B2AC159}" type="PERCENTAGE">
                      <a:rPr lang="en-US" baseline="0"/>
                      <a:pPr/>
                      <a:t>[PERCENTAGE]</a:t>
                    </a:fld>
                    <a:r>
                      <a:rPr lang="en-US" baseline="0"/>
                      <a:t> / 181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1"/>
              <c:layout>
                <c:manualLayout>
                  <c:x val="0.26438033218014745"/>
                  <c:y val="7.6472932593084159E-2"/>
                </c:manualLayout>
              </c:layout>
              <c:tx>
                <c:rich>
                  <a:bodyPr/>
                  <a:lstStyle/>
                  <a:p>
                    <a:fld id="{70862E48-2C8A-4A29-AA59-59F32CB2C115}" type="CATEGORYNAME">
                      <a:rPr lang="en-US"/>
                      <a:pPr/>
                      <a:t>[CATEGORY NAME]</a:t>
                    </a:fld>
                    <a:r>
                      <a:rPr lang="en-US" baseline="0"/>
                      <a:t>
</a:t>
                    </a:r>
                    <a:fld id="{3C5626CC-99A5-4922-92D7-32598357DE33}" type="PERCENTAGE">
                      <a:rPr lang="en-US" baseline="0"/>
                      <a:pPr/>
                      <a:t>[PERCENTAGE]</a:t>
                    </a:fld>
                    <a:r>
                      <a:rPr lang="en-US" baseline="0"/>
                      <a:t> / 84</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2"/>
              <c:layout>
                <c:manualLayout>
                  <c:x val="-8.2237911115981277E-2"/>
                  <c:y val="-0.33206320744144346"/>
                </c:manualLayout>
              </c:layout>
              <c:tx>
                <c:rich>
                  <a:bodyPr/>
                  <a:lstStyle/>
                  <a:p>
                    <a:fld id="{4E5BD9E3-6210-471B-A0E9-02B0FCAB7486}" type="CATEGORYNAME">
                      <a:rPr lang="en-US"/>
                      <a:pPr/>
                      <a:t>[CATEGORY NAME]</a:t>
                    </a:fld>
                    <a:r>
                      <a:rPr lang="en-US" baseline="0"/>
                      <a:t>
</a:t>
                    </a:r>
                    <a:fld id="{404E97EB-4706-4F2A-A47A-3F3D2F97037A}" type="PERCENTAGE">
                      <a:rPr lang="en-US" baseline="0"/>
                      <a:pPr/>
                      <a:t>[PERCENTAGE]</a:t>
                    </a:fld>
                    <a:r>
                      <a:rPr lang="en-US" baseline="0"/>
                      <a:t> / 220</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8F8F8"/>
                    </a:solidFill>
                    <a:latin typeface="Sitka Banner" panose="02000505000000020004" pitchFamily="2"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rgbClr val="F8F8F8"/>
                  </a:solidFill>
                  <a:round/>
                </a:ln>
                <a:effectLst/>
              </c:spPr>
            </c:leaderLines>
            <c:extLst>
              <c:ext xmlns:c15="http://schemas.microsoft.com/office/drawing/2012/chart" uri="{CE6537A1-D6FC-4f65-9D91-7224C49458BB}"/>
            </c:extLst>
          </c:dLbls>
          <c:cat>
            <c:strRef>
              <c:f>CRR!$B$3:$B$5</c:f>
              <c:strCache>
                <c:ptCount val="3"/>
                <c:pt idx="0">
                  <c:v>Community Events</c:v>
                </c:pt>
                <c:pt idx="1">
                  <c:v>School Events</c:v>
                </c:pt>
                <c:pt idx="2">
                  <c:v>Blood pressure Checks</c:v>
                </c:pt>
              </c:strCache>
            </c:strRef>
          </c:cat>
          <c:val>
            <c:numRef>
              <c:f>CRR!$C$3:$C$5</c:f>
              <c:numCache>
                <c:formatCode>General</c:formatCode>
                <c:ptCount val="3"/>
                <c:pt idx="0">
                  <c:v>181</c:v>
                </c:pt>
                <c:pt idx="1">
                  <c:v>84</c:v>
                </c:pt>
                <c:pt idx="2">
                  <c:v>220</c:v>
                </c:pt>
              </c:numCache>
            </c:numRef>
          </c:val>
        </c:ser>
        <c:dLbls>
          <c:showLegendKey val="0"/>
          <c:showVal val="0"/>
          <c:showCatName val="1"/>
          <c:showSerName val="0"/>
          <c:showPercent val="1"/>
          <c:showBubbleSize val="0"/>
          <c:showLeaderLines val="1"/>
        </c:dLbls>
        <c:firstSliceAng val="0"/>
        <c:holeSize val="50"/>
      </c:doughnut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rgbClr val="000000">
        <a:lumMod val="75000"/>
        <a:lumOff val="25000"/>
      </a:srgbClr>
    </a:solidFill>
    <a:ln w="9525" cap="flat" cmpd="sng" algn="ctr">
      <a:solidFill>
        <a:srgbClr val="000000">
          <a:lumMod val="75000"/>
          <a:lumOff val="25000"/>
        </a:srgbClr>
      </a:solid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rgbClr val="F8F8F8"/>
                </a:solidFill>
                <a:latin typeface="+mn-lt"/>
                <a:ea typeface="+mn-ea"/>
                <a:cs typeface="+mn-cs"/>
              </a:defRPr>
            </a:pPr>
            <a:r>
              <a:rPr lang="en-US" sz="1600" b="1">
                <a:solidFill>
                  <a:srgbClr val="F8F8F8"/>
                </a:solidFill>
                <a:latin typeface="Sitka Banner" panose="02000505000000020004" pitchFamily="2" charset="0"/>
              </a:rPr>
              <a:t>2019</a:t>
            </a:r>
            <a:r>
              <a:rPr lang="en-US" sz="1600" b="1" baseline="0">
                <a:solidFill>
                  <a:srgbClr val="F8F8F8"/>
                </a:solidFill>
                <a:latin typeface="Sitka Banner" panose="02000505000000020004" pitchFamily="2" charset="0"/>
              </a:rPr>
              <a:t> Fire Inspections Overview: Total- 4,381</a:t>
            </a:r>
            <a:endParaRPr lang="en-US" sz="1600" b="1">
              <a:solidFill>
                <a:srgbClr val="F8F8F8"/>
              </a:solidFill>
              <a:latin typeface="Sitka Banner" panose="02000505000000020004" pitchFamily="2"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F8F8F8"/>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1"/>
              <c:layout>
                <c:manualLayout>
                  <c:x val="0.22222222222222232"/>
                  <c:y val="-8.3333333333333356E-2"/>
                </c:manualLayout>
              </c:layout>
              <c:tx>
                <c:rich>
                  <a:bodyPr/>
                  <a:lstStyle/>
                  <a:p>
                    <a:fld id="{A04C462E-BEE9-4280-8C78-80DD034B366B}" type="CATEGORYNAME">
                      <a:rPr lang="en-US"/>
                      <a:pPr/>
                      <a:t>[CATEGORY NAME]</a:t>
                    </a:fld>
                    <a:r>
                      <a:rPr lang="en-US" baseline="0"/>
                      <a:t>
</a:t>
                    </a:r>
                    <a:fld id="{33546A16-A3CA-4169-8724-238E9BC8C49F}" type="PERCENTAGE">
                      <a:rPr lang="en-US" baseline="0"/>
                      <a:pPr/>
                      <a:t>[PERCENTAGE]</a:t>
                    </a:fld>
                    <a:r>
                      <a:rPr lang="en-US" baseline="0"/>
                      <a:t> /795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2"/>
              <c:layout>
                <c:manualLayout>
                  <c:x val="0.211111111111111"/>
                  <c:y val="2.7777777777777693E-2"/>
                </c:manualLayout>
              </c:layout>
              <c:tx>
                <c:rich>
                  <a:bodyPr/>
                  <a:lstStyle/>
                  <a:p>
                    <a:fld id="{1AE1FFC7-3F15-4F0F-ACCF-4445525F7515}" type="CATEGORYNAME">
                      <a:rPr lang="en-US"/>
                      <a:pPr/>
                      <a:t>[CATEGORY NAME]</a:t>
                    </a:fld>
                    <a:r>
                      <a:rPr lang="en-US" baseline="0"/>
                      <a:t>
</a:t>
                    </a:r>
                    <a:fld id="{F5C47606-11C2-4BC5-B236-DFF020EC62D8}" type="PERCENTAGE">
                      <a:rPr lang="en-US" baseline="0"/>
                      <a:pPr/>
                      <a:t>[PERCENTAGE]</a:t>
                    </a:fld>
                    <a:r>
                      <a:rPr lang="en-US" baseline="0"/>
                      <a:t> /1,891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3"/>
              <c:layout>
                <c:manualLayout>
                  <c:x val="-0.14166666666666666"/>
                  <c:y val="8.7962962962962882E-2"/>
                </c:manualLayout>
              </c:layout>
              <c:tx>
                <c:rich>
                  <a:bodyPr/>
                  <a:lstStyle/>
                  <a:p>
                    <a:fld id="{F36B7A28-B560-4436-B402-0AB404B1CFD8}" type="CATEGORYNAME">
                      <a:rPr lang="en-US"/>
                      <a:pPr/>
                      <a:t>[CATEGORY NAME]</a:t>
                    </a:fld>
                    <a:r>
                      <a:rPr lang="en-US" baseline="0"/>
                      <a:t>
</a:t>
                    </a:r>
                    <a:fld id="{DFC099CB-B377-45B4-84A8-31B10D9F8FEB}" type="PERCENTAGE">
                      <a:rPr lang="en-US" baseline="0"/>
                      <a:pPr/>
                      <a:t>[PERCENTAGE]</a:t>
                    </a:fld>
                    <a:r>
                      <a:rPr lang="en-US" baseline="0"/>
                      <a:t> /614</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4"/>
              <c:layout>
                <c:manualLayout>
                  <c:x val="-0.15833333333333333"/>
                  <c:y val="-0.12962962962962962"/>
                </c:manualLayout>
              </c:layout>
              <c:tx>
                <c:rich>
                  <a:bodyPr/>
                  <a:lstStyle/>
                  <a:p>
                    <a:fld id="{5241D56F-AC50-43BC-87F4-89963F9625F1}" type="CATEGORYNAME">
                      <a:rPr lang="en-US"/>
                      <a:pPr/>
                      <a:t>[CATEGORY NAME]</a:t>
                    </a:fld>
                    <a:r>
                      <a:rPr lang="en-US" baseline="0"/>
                      <a:t>
</a:t>
                    </a:r>
                    <a:fld id="{61443C5A-5BA7-4C7A-9AF6-E12B9639AC31}" type="PERCENTAGE">
                      <a:rPr lang="en-US" baseline="0"/>
                      <a:pPr/>
                      <a:t>[PERCENTAGE]</a:t>
                    </a:fld>
                    <a:r>
                      <a:rPr lang="en-US" baseline="0"/>
                      <a:t> /1,081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F8F8F8"/>
                    </a:solidFill>
                    <a:latin typeface="Sitka Banner" panose="02000505000000020004" pitchFamily="2"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rgbClr val="F8F8F8"/>
                  </a:solidFill>
                  <a:round/>
                </a:ln>
                <a:effectLst/>
              </c:spPr>
            </c:leaderLines>
            <c:extLst>
              <c:ext xmlns:c15="http://schemas.microsoft.com/office/drawing/2012/chart" uri="{CE6537A1-D6FC-4f65-9D91-7224C49458BB}"/>
            </c:extLst>
          </c:dLbls>
          <c:cat>
            <c:strRef>
              <c:f>CRR!$K$1:$K$5</c:f>
              <c:strCache>
                <c:ptCount val="5"/>
                <c:pt idx="0">
                  <c:v>Fire Inspections</c:v>
                </c:pt>
                <c:pt idx="1">
                  <c:v>New Construction Inspections</c:v>
                </c:pt>
                <c:pt idx="2">
                  <c:v>Existing Building Inspections</c:v>
                </c:pt>
                <c:pt idx="3">
                  <c:v>Permits</c:v>
                </c:pt>
                <c:pt idx="4">
                  <c:v>Plan Reviews</c:v>
                </c:pt>
              </c:strCache>
            </c:strRef>
          </c:cat>
          <c:val>
            <c:numRef>
              <c:f>CRR!$L$1:$L$5</c:f>
              <c:numCache>
                <c:formatCode>General</c:formatCode>
                <c:ptCount val="5"/>
                <c:pt idx="1">
                  <c:v>795</c:v>
                </c:pt>
                <c:pt idx="2" formatCode="#,##0">
                  <c:v>1891</c:v>
                </c:pt>
                <c:pt idx="3">
                  <c:v>614</c:v>
                </c:pt>
                <c:pt idx="4">
                  <c:v>1081</c:v>
                </c:pt>
              </c:numCache>
            </c:numRef>
          </c:val>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rgbClr val="F8F8F8"/>
                </a:solidFill>
                <a:latin typeface="Sitka Banner" panose="02000505000000020004" pitchFamily="2" charset="0"/>
                <a:ea typeface="+mn-ea"/>
                <a:cs typeface="+mn-cs"/>
              </a:defRPr>
            </a:pPr>
            <a:r>
              <a:rPr lang="en-US" sz="1600" b="1">
                <a:solidFill>
                  <a:srgbClr val="F8F8F8"/>
                </a:solidFill>
                <a:latin typeface="Sitka Banner" panose="02000505000000020004" pitchFamily="2" charset="0"/>
              </a:rPr>
              <a:t>2019</a:t>
            </a:r>
            <a:r>
              <a:rPr lang="en-US" sz="1600" b="1" baseline="0">
                <a:solidFill>
                  <a:srgbClr val="F8F8F8"/>
                </a:solidFill>
                <a:latin typeface="Sitka Banner" panose="02000505000000020004" pitchFamily="2" charset="0"/>
              </a:rPr>
              <a:t> Fire Investigations Overview: Total- 181</a:t>
            </a:r>
            <a:endParaRPr lang="en-US" sz="1600" b="1">
              <a:solidFill>
                <a:srgbClr val="F8F8F8"/>
              </a:solidFill>
              <a:latin typeface="Sitka Banner" panose="02000505000000020004" pitchFamily="2" charset="0"/>
            </a:endParaRPr>
          </a:p>
        </c:rich>
      </c:tx>
      <c:layout>
        <c:manualLayout>
          <c:xMode val="edge"/>
          <c:yMode val="edge"/>
          <c:x val="9.0530488452357422E-2"/>
          <c:y val="3.703687558472129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rgbClr val="F8F8F8"/>
              </a:solidFill>
              <a:latin typeface="Sitka Banner" panose="02000505000000020004" pitchFamily="2" charset="0"/>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0"/>
              <c:layout>
                <c:manualLayout>
                  <c:x val="0.21388888888888899"/>
                  <c:y val="-0.25462962962962971"/>
                </c:manualLayout>
              </c:layout>
              <c:tx>
                <c:rich>
                  <a:bodyPr/>
                  <a:lstStyle/>
                  <a:p>
                    <a:fld id="{EDE6B371-E5E2-494C-8A5D-C6CFD91A8615}" type="CATEGORYNAME">
                      <a:rPr lang="en-US"/>
                      <a:pPr/>
                      <a:t>[CATEGORY NAME]</a:t>
                    </a:fld>
                    <a:r>
                      <a:rPr lang="en-US" baseline="0"/>
                      <a:t>
</a:t>
                    </a:r>
                    <a:fld id="{69CEC7C6-4639-40C5-8D6A-2F4C427613A5}" type="PERCENTAGE">
                      <a:rPr lang="en-US" baseline="0"/>
                      <a:pPr/>
                      <a:t>[PERCENTAGE]</a:t>
                    </a:fld>
                    <a:r>
                      <a:rPr lang="en-US" baseline="0"/>
                      <a:t> /136</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1"/>
              <c:layout>
                <c:manualLayout>
                  <c:x val="-0.21151206407364923"/>
                  <c:y val="0.19444444444444436"/>
                </c:manualLayout>
              </c:layout>
              <c:tx>
                <c:rich>
                  <a:bodyPr/>
                  <a:lstStyle/>
                  <a:p>
                    <a:fld id="{C845769F-A14B-45E2-B056-828DC7C4D0A1}" type="CATEGORYNAME">
                      <a:rPr lang="en-US"/>
                      <a:pPr/>
                      <a:t>[CATEGORY NAME]</a:t>
                    </a:fld>
                    <a:r>
                      <a:rPr lang="en-US" baseline="0"/>
                      <a:t>
</a:t>
                    </a:r>
                    <a:fld id="{53373863-02FA-430F-9075-C9E5CE02D0FB}" type="PERCENTAGE">
                      <a:rPr lang="en-US" baseline="0"/>
                      <a:pPr/>
                      <a:t>[PERCENTAGE]</a:t>
                    </a:fld>
                    <a:r>
                      <a:rPr lang="en-US" baseline="0"/>
                      <a:t> /16</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2"/>
              <c:layout>
                <c:manualLayout>
                  <c:x val="-0.24148375662376756"/>
                  <c:y val="2.3148148148148147E-2"/>
                </c:manualLayout>
              </c:layout>
              <c:tx>
                <c:rich>
                  <a:bodyPr/>
                  <a:lstStyle/>
                  <a:p>
                    <a:fld id="{645E414A-E79E-4736-8142-843B6AB1574A}" type="CATEGORYNAME">
                      <a:rPr lang="en-US"/>
                      <a:pPr/>
                      <a:t>[CATEGORY NAME]</a:t>
                    </a:fld>
                    <a:r>
                      <a:rPr lang="en-US" baseline="0"/>
                      <a:t>
</a:t>
                    </a:r>
                    <a:fld id="{4C2CBA0B-2D5C-4FA1-ADC4-36E0215E5ABD}" type="PERCENTAGE">
                      <a:rPr lang="en-US" baseline="0"/>
                      <a:pPr/>
                      <a:t>[PERCENTAGE]</a:t>
                    </a:fld>
                    <a:r>
                      <a:rPr lang="en-US" baseline="0"/>
                      <a:t> /10</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3"/>
              <c:layout>
                <c:manualLayout>
                  <c:x val="-0.21074542951355077"/>
                  <c:y val="-9.2592592592592574E-2"/>
                </c:manualLayout>
              </c:layout>
              <c:tx>
                <c:rich>
                  <a:bodyPr/>
                  <a:lstStyle/>
                  <a:p>
                    <a:fld id="{52CB4153-45AE-4AF6-800E-26E7A0FC4541}" type="CATEGORYNAME">
                      <a:rPr lang="en-US"/>
                      <a:pPr/>
                      <a:t>[CATEGORY NAME]</a:t>
                    </a:fld>
                    <a:r>
                      <a:rPr lang="en-US" baseline="0"/>
                      <a:t>
</a:t>
                    </a:r>
                    <a:fld id="{01F46EBE-3D61-417C-878D-EDD3B7A31E3E}" type="PERCENTAGE">
                      <a:rPr lang="en-US" baseline="0"/>
                      <a:pPr/>
                      <a:t>[PERCENTAGE]</a:t>
                    </a:fld>
                    <a:r>
                      <a:rPr lang="en-US" baseline="0"/>
                      <a:t> /19</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8F8F8"/>
                    </a:solidFill>
                    <a:latin typeface="Sitka Banner" panose="02000505000000020004" pitchFamily="2"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rgbClr val="F8F8F8"/>
                  </a:solidFill>
                  <a:round/>
                </a:ln>
                <a:effectLst/>
              </c:spPr>
            </c:leaderLines>
            <c:extLst>
              <c:ext xmlns:c15="http://schemas.microsoft.com/office/drawing/2012/chart" uri="{CE6537A1-D6FC-4f65-9D91-7224C49458BB}"/>
            </c:extLst>
          </c:dLbls>
          <c:cat>
            <c:strRef>
              <c:f>CRR!$K$10:$K$13</c:f>
              <c:strCache>
                <c:ptCount val="4"/>
                <c:pt idx="0">
                  <c:v>Accidental</c:v>
                </c:pt>
                <c:pt idx="1">
                  <c:v>Incdiary</c:v>
                </c:pt>
                <c:pt idx="2">
                  <c:v>Act of Nature</c:v>
                </c:pt>
                <c:pt idx="3">
                  <c:v>Undetermind</c:v>
                </c:pt>
              </c:strCache>
            </c:strRef>
          </c:cat>
          <c:val>
            <c:numRef>
              <c:f>CRR!$L$10:$L$13</c:f>
              <c:numCache>
                <c:formatCode>General</c:formatCode>
                <c:ptCount val="4"/>
                <c:pt idx="0">
                  <c:v>136</c:v>
                </c:pt>
                <c:pt idx="1">
                  <c:v>16</c:v>
                </c:pt>
                <c:pt idx="2">
                  <c:v>10</c:v>
                </c:pt>
                <c:pt idx="3">
                  <c:v>19</c:v>
                </c:pt>
              </c:numCache>
            </c:numRef>
          </c:val>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normalizeH="0" baseline="0">
                <a:solidFill>
                  <a:srgbClr val="F8F8F8"/>
                </a:solidFill>
                <a:latin typeface="Sitka Banner" panose="02000505000000020004" pitchFamily="2" charset="0"/>
                <a:ea typeface="+mj-ea"/>
                <a:cs typeface="+mj-cs"/>
              </a:defRPr>
            </a:pPr>
            <a:r>
              <a:rPr lang="en-US">
                <a:solidFill>
                  <a:srgbClr val="F8F8F8"/>
                </a:solidFill>
                <a:latin typeface="Sitka Banner" panose="02000505000000020004" pitchFamily="2" charset="0"/>
              </a:rPr>
              <a:t>Emergency</a:t>
            </a:r>
            <a:r>
              <a:rPr lang="en-US" baseline="0">
                <a:solidFill>
                  <a:srgbClr val="F8F8F8"/>
                </a:solidFill>
                <a:latin typeface="Sitka Banner" panose="02000505000000020004" pitchFamily="2" charset="0"/>
              </a:rPr>
              <a:t> Management Overview</a:t>
            </a:r>
            <a:endParaRPr lang="en-US">
              <a:solidFill>
                <a:srgbClr val="F8F8F8"/>
              </a:solidFill>
              <a:latin typeface="Sitka Banner" panose="02000505000000020004" pitchFamily="2" charset="0"/>
            </a:endParaRPr>
          </a:p>
        </c:rich>
      </c:tx>
      <c:layout/>
      <c:overlay val="0"/>
      <c:spPr>
        <a:noFill/>
        <a:ln>
          <a:noFill/>
        </a:ln>
        <a:effectLst/>
      </c:spPr>
      <c:txPr>
        <a:bodyPr rot="0" spcFirstLastPara="1" vertOverflow="ellipsis" vert="horz" wrap="square" anchor="ctr" anchorCtr="1"/>
        <a:lstStyle/>
        <a:p>
          <a:pPr>
            <a:defRPr sz="1600" b="1" i="0" u="none" strike="noStrike" kern="1200" spc="0" normalizeH="0" baseline="0">
              <a:solidFill>
                <a:srgbClr val="F8F8F8"/>
              </a:solidFill>
              <a:latin typeface="Sitka Banner" panose="02000505000000020004" pitchFamily="2" charset="0"/>
              <a:ea typeface="+mj-ea"/>
              <a:cs typeface="+mj-cs"/>
            </a:defRPr>
          </a:pPr>
          <a:endParaRPr lang="en-US"/>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Lbls>
            <c:dLbl>
              <c:idx val="0"/>
              <c:layout>
                <c:manualLayout>
                  <c:x val="0.17381223815717306"/>
                  <c:y val="0.15993718158102965"/>
                </c:manualLayout>
              </c:layout>
              <c:tx>
                <c:rich>
                  <a:bodyPr/>
                  <a:lstStyle/>
                  <a:p>
                    <a:fld id="{97487C3D-E8B8-4630-994F-15C396D6694B}" type="CATEGORYNAME">
                      <a:rPr lang="en-US"/>
                      <a:pPr/>
                      <a:t>[CATEGORY NAME]</a:t>
                    </a:fld>
                    <a:r>
                      <a:rPr lang="en-US" baseline="0" dirty="0"/>
                      <a:t>
</a:t>
                    </a:r>
                    <a:fld id="{7F61D954-D826-4147-9913-B0329F13608C}" type="VALUE">
                      <a:rPr lang="en-US" baseline="0" smtClean="0"/>
                      <a:pPr/>
                      <a:t>[VALUE]</a:t>
                    </a:fld>
                    <a:r>
                      <a:rPr lang="en-US" baseline="0" dirty="0" smtClean="0"/>
                      <a:t> Hours</a:t>
                    </a:r>
                    <a:r>
                      <a:rPr lang="en-US" baseline="0" dirty="0"/>
                      <a:t>
</a:t>
                    </a:r>
                    <a:fld id="{2FF73EE6-571F-4834-9BEA-140B9E82C997}" type="PERCENTAGE">
                      <a:rPr lang="en-US" baseline="0"/>
                      <a:pPr/>
                      <a:t>[PERCENTAGE]</a:t>
                    </a:fld>
                    <a:endParaRPr lang="en-US" baseline="0" dirty="0"/>
                  </a:p>
                </c:rich>
              </c:tx>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17499999999999999"/>
                  <c:y val="8.3840446255388903E-2"/>
                </c:manualLayout>
              </c:layout>
              <c:tx>
                <c:rich>
                  <a:bodyPr/>
                  <a:lstStyle/>
                  <a:p>
                    <a:fld id="{DE3754A7-10A4-4331-8E69-04D9D8A014FC}" type="CATEGORYNAME">
                      <a:rPr lang="pt-BR"/>
                      <a:pPr/>
                      <a:t>[CATEGORY NAME]</a:t>
                    </a:fld>
                    <a:r>
                      <a:rPr lang="pt-BR" baseline="0" dirty="0"/>
                      <a:t>
</a:t>
                    </a:r>
                    <a:fld id="{6D6BD648-4DE9-4A3A-9FBB-E5E7EC6D2549}" type="VALUE">
                      <a:rPr lang="pt-BR" baseline="0" smtClean="0"/>
                      <a:pPr/>
                      <a:t>[VALUE]</a:t>
                    </a:fld>
                    <a:r>
                      <a:rPr lang="pt-BR" baseline="0" dirty="0" smtClean="0"/>
                      <a:t> Hours</a:t>
                    </a:r>
                    <a:r>
                      <a:rPr lang="pt-BR" baseline="0" dirty="0"/>
                      <a:t>
</a:t>
                    </a:r>
                    <a:fld id="{617E6252-73D6-4695-B464-56261524A15B}" type="PERCENTAGE">
                      <a:rPr lang="pt-BR" baseline="0"/>
                      <a:pPr/>
                      <a:t>[PERCENTAGE]</a:t>
                    </a:fld>
                    <a:endParaRPr lang="pt-BR" baseline="0" dirty="0"/>
                  </a:p>
                </c:rich>
              </c:tx>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0.17499999999999999"/>
                  <c:y val="-0.14474298081443521"/>
                </c:manualLayout>
              </c:layout>
              <c:tx>
                <c:rich>
                  <a:bodyPr/>
                  <a:lstStyle/>
                  <a:p>
                    <a:fld id="{565FA43A-222B-4D3F-BDDD-8AD44E450B8C}" type="CATEGORYNAME">
                      <a:rPr lang="en-US"/>
                      <a:pPr/>
                      <a:t>[CATEGORY NAME]</a:t>
                    </a:fld>
                    <a:r>
                      <a:rPr lang="en-US" baseline="0" dirty="0"/>
                      <a:t>
</a:t>
                    </a:r>
                    <a:fld id="{B47E43D0-5A67-44FC-92BC-39019D064178}" type="VALUE">
                      <a:rPr lang="en-US" baseline="0" smtClean="0"/>
                      <a:pPr/>
                      <a:t>[VALUE]</a:t>
                    </a:fld>
                    <a:r>
                      <a:rPr lang="en-US" baseline="0" dirty="0" smtClean="0"/>
                      <a:t> Hours</a:t>
                    </a:r>
                    <a:r>
                      <a:rPr lang="en-US" baseline="0" dirty="0"/>
                      <a:t>
</a:t>
                    </a:r>
                    <a:fld id="{7ECB8B39-F116-439C-A425-9DC327E26F63}" type="PERCENTAGE">
                      <a:rPr lang="en-US" baseline="0"/>
                      <a:pPr/>
                      <a:t>[PERCENTAGE]</a:t>
                    </a:fld>
                    <a:endParaRPr lang="en-US" baseline="0" dirty="0"/>
                  </a:p>
                </c:rich>
              </c:tx>
              <c:showLegendKey val="0"/>
              <c:showVal val="1"/>
              <c:showCatName val="1"/>
              <c:showSerName val="0"/>
              <c:showPercent val="1"/>
              <c:showBubbleSize val="0"/>
              <c:extLst>
                <c:ext xmlns:c15="http://schemas.microsoft.com/office/drawing/2012/chart" uri="{CE6537A1-D6FC-4f65-9D91-7224C49458BB}">
                  <c15:layout>
                    <c:manualLayout>
                      <c:w val="0.22318044619422572"/>
                      <c:h val="0.16645851560221639"/>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8F8F8"/>
                    </a:solidFill>
                    <a:latin typeface="Sitka Banner" panose="02000505000000020004" pitchFamily="2"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rgbClr val="F8F8F8"/>
                  </a:solidFill>
                  <a:round/>
                </a:ln>
                <a:effectLst/>
              </c:spPr>
            </c:leaderLines>
            <c:extLst>
              <c:ext xmlns:c15="http://schemas.microsoft.com/office/drawing/2012/chart" uri="{CE6537A1-D6FC-4f65-9D91-7224C49458BB}"/>
            </c:extLst>
          </c:dLbls>
          <c:cat>
            <c:strRef>
              <c:f>EM!$B$3:$B$5</c:f>
              <c:strCache>
                <c:ptCount val="3"/>
                <c:pt idx="0">
                  <c:v>Delivered ICS Training</c:v>
                </c:pt>
                <c:pt idx="1">
                  <c:v>EM Exercises</c:v>
                </c:pt>
                <c:pt idx="2">
                  <c:v>EM Meetings</c:v>
                </c:pt>
              </c:strCache>
            </c:strRef>
          </c:cat>
          <c:val>
            <c:numRef>
              <c:f>EM!$C$3:$C$5</c:f>
              <c:numCache>
                <c:formatCode>General</c:formatCode>
                <c:ptCount val="3"/>
                <c:pt idx="0" formatCode="#,##0">
                  <c:v>1440</c:v>
                </c:pt>
                <c:pt idx="1">
                  <c:v>272</c:v>
                </c:pt>
                <c:pt idx="2">
                  <c:v>371</c:v>
                </c:pt>
              </c:numCache>
            </c:numRef>
          </c:val>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solidFill>
      <a:srgbClr val="000000">
        <a:lumMod val="75000"/>
        <a:lumOff val="25000"/>
      </a:srgbClr>
    </a:solidFill>
    <a:ln w="9525" cap="flat" cmpd="sng" algn="ctr">
      <a:solidFill>
        <a:srgbClr val="000000">
          <a:lumMod val="75000"/>
          <a:lumOff val="25000"/>
        </a:srgb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en-US" sz="1400" dirty="0">
                <a:solidFill>
                  <a:sysClr val="windowText" lastClr="000000"/>
                </a:solidFill>
                <a:latin typeface="Sitka Banner" panose="02000505000000020004" pitchFamily="2" charset="0"/>
              </a:rPr>
              <a:t>Question</a:t>
            </a:r>
            <a:r>
              <a:rPr lang="en-US" sz="1400" baseline="0" dirty="0">
                <a:solidFill>
                  <a:sysClr val="windowText" lastClr="000000"/>
                </a:solidFill>
                <a:latin typeface="Sitka Banner" panose="02000505000000020004" pitchFamily="2" charset="0"/>
              </a:rPr>
              <a:t> 4: Rate your Interaction with SFD</a:t>
            </a:r>
            <a:endParaRPr lang="en-US" sz="1400" dirty="0">
              <a:solidFill>
                <a:sysClr val="windowText" lastClr="000000"/>
              </a:solidFill>
              <a:latin typeface="Sitka Banner" panose="02000505000000020004" pitchFamily="2" charset="0"/>
            </a:endParaRPr>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doughnutChart>
        <c:varyColors val="1"/>
        <c:ser>
          <c:idx val="0"/>
          <c:order val="0"/>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dPt>
          <c:dPt>
            <c:idx val="3"/>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dPt>
          <c:dPt>
            <c:idx val="4"/>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dPt>
          <c:dPt>
            <c:idx val="5"/>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dPt>
          <c:dLbls>
            <c:dLbl>
              <c:idx val="0"/>
              <c:layout>
                <c:manualLayout>
                  <c:x val="0.16944444444444445"/>
                  <c:y val="0.1111111111111111"/>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0.18333333333333335"/>
                  <c:y val="0.21296296296296297"/>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0.25833333333333336"/>
                  <c:y val="0.12962962962962962"/>
                </c:manualLayout>
              </c:layout>
              <c:showLegendKey val="0"/>
              <c:showVal val="0"/>
              <c:showCatName val="1"/>
              <c:showSerName val="0"/>
              <c:showPercent val="1"/>
              <c:showBubbleSize val="0"/>
              <c:extLst>
                <c:ext xmlns:c15="http://schemas.microsoft.com/office/drawing/2012/chart" uri="{CE6537A1-D6FC-4f65-9D91-7224C49458BB}"/>
              </c:extLst>
            </c:dLbl>
            <c:dLbl>
              <c:idx val="3"/>
              <c:layout>
                <c:manualLayout>
                  <c:x val="-0.28055555555555556"/>
                  <c:y val="-9.2592592592592587E-3"/>
                </c:manualLayout>
              </c:layout>
              <c:showLegendKey val="0"/>
              <c:showVal val="0"/>
              <c:showCatName val="1"/>
              <c:showSerName val="0"/>
              <c:showPercent val="1"/>
              <c:showBubbleSize val="0"/>
              <c:extLst>
                <c:ext xmlns:c15="http://schemas.microsoft.com/office/drawing/2012/chart" uri="{CE6537A1-D6FC-4f65-9D91-7224C49458BB}"/>
              </c:extLst>
            </c:dLbl>
            <c:dLbl>
              <c:idx val="4"/>
              <c:layout>
                <c:manualLayout>
                  <c:x val="-0.17083322397200351"/>
                  <c:y val="-0.10648111694371538"/>
                </c:manualLayout>
              </c:layout>
              <c:showLegendKey val="0"/>
              <c:showVal val="0"/>
              <c:showCatName val="1"/>
              <c:showSerName val="0"/>
              <c:showPercent val="1"/>
              <c:showBubbleSize val="0"/>
              <c:extLst>
                <c:ext xmlns:c15="http://schemas.microsoft.com/office/drawing/2012/chart" uri="{CE6537A1-D6FC-4f65-9D91-7224C49458BB}">
                  <c15:layout>
                    <c:manualLayout>
                      <c:w val="0.33816666666666662"/>
                      <c:h val="0.16645851560221639"/>
                    </c:manualLayout>
                  </c15:layout>
                </c:ext>
              </c:extLst>
            </c:dLbl>
            <c:dLbl>
              <c:idx val="5"/>
              <c:layout>
                <c:manualLayout>
                  <c:x val="0.24166666666666667"/>
                  <c:y val="-0.12037037037037039"/>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C00000"/>
                    </a:solidFill>
                    <a:latin typeface="Sitka Banner" panose="02000505000000020004" pitchFamily="2"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Sheet1!$M$2:$M$7</c:f>
              <c:strCache>
                <c:ptCount val="6"/>
                <c:pt idx="0">
                  <c:v>Extremely Positive</c:v>
                </c:pt>
                <c:pt idx="1">
                  <c:v>Positive</c:v>
                </c:pt>
                <c:pt idx="2">
                  <c:v>Neutral</c:v>
                </c:pt>
                <c:pt idx="3">
                  <c:v>Negative</c:v>
                </c:pt>
                <c:pt idx="4">
                  <c:v>Extremely Negative</c:v>
                </c:pt>
                <c:pt idx="5">
                  <c:v>Not Applicable</c:v>
                </c:pt>
              </c:strCache>
            </c:strRef>
          </c:cat>
          <c:val>
            <c:numRef>
              <c:f>Sheet1!$N$2:$N$7</c:f>
              <c:numCache>
                <c:formatCode>0%</c:formatCode>
                <c:ptCount val="6"/>
                <c:pt idx="0">
                  <c:v>0.65</c:v>
                </c:pt>
                <c:pt idx="1">
                  <c:v>0.14000000000000001</c:v>
                </c:pt>
                <c:pt idx="2">
                  <c:v>0.14000000000000001</c:v>
                </c:pt>
                <c:pt idx="3">
                  <c:v>0</c:v>
                </c:pt>
                <c:pt idx="4">
                  <c:v>0.02</c:v>
                </c:pt>
                <c:pt idx="5">
                  <c:v>0.05</c:v>
                </c:pt>
              </c:numCache>
            </c:numRef>
          </c:val>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en-US">
                <a:solidFill>
                  <a:sysClr val="windowText" lastClr="000000"/>
                </a:solidFill>
                <a:latin typeface="Sitka Banner" panose="02000505000000020004" pitchFamily="2" charset="0"/>
              </a:rPr>
              <a:t>Question</a:t>
            </a:r>
            <a:r>
              <a:rPr lang="en-US" baseline="0">
                <a:solidFill>
                  <a:sysClr val="windowText" lastClr="000000"/>
                </a:solidFill>
                <a:latin typeface="Sitka Banner" panose="02000505000000020004" pitchFamily="2" charset="0"/>
              </a:rPr>
              <a:t> 2: Type of service SFD provided</a:t>
            </a:r>
            <a:endParaRPr lang="en-US">
              <a:solidFill>
                <a:sysClr val="windowText" lastClr="000000"/>
              </a:solidFill>
              <a:latin typeface="Sitka Banner" panose="02000505000000020004" pitchFamily="2" charset="0"/>
            </a:endParaRPr>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doughnutChart>
        <c:varyColors val="1"/>
        <c:ser>
          <c:idx val="0"/>
          <c:order val="0"/>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dPt>
          <c:dPt>
            <c:idx val="3"/>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dPt>
          <c:dPt>
            <c:idx val="4"/>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dPt>
          <c:dLbls>
            <c:dLbl>
              <c:idx val="0"/>
              <c:layout>
                <c:manualLayout>
                  <c:x val="0.22361111111111104"/>
                  <c:y val="-9.4907225138524329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rgbClr val="C00000"/>
                      </a:solidFill>
                      <a:latin typeface="Sitka Banner" panose="02000505000000020004" pitchFamily="2"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9869444444444443"/>
                      <c:h val="0.23590296004666084"/>
                    </c:manualLayout>
                  </c15:layout>
                </c:ext>
              </c:extLst>
            </c:dLbl>
            <c:dLbl>
              <c:idx val="1"/>
              <c:layout>
                <c:manualLayout>
                  <c:x val="0.23333333333333342"/>
                  <c:y val="1.8518518518518517E-2"/>
                </c:manualLayout>
              </c:layout>
              <c:showLegendKey val="0"/>
              <c:showVal val="0"/>
              <c:showCatName val="1"/>
              <c:showSerName val="0"/>
              <c:showPercent val="1"/>
              <c:showBubbleSize val="0"/>
              <c:extLst>
                <c:ext xmlns:c15="http://schemas.microsoft.com/office/drawing/2012/chart" uri="{CE6537A1-D6FC-4f65-9D91-7224C49458BB}">
                  <c15:layout>
                    <c:manualLayout>
                      <c:w val="0.22690266841644791"/>
                      <c:h val="0.30324074074074076"/>
                    </c:manualLayout>
                  </c15:layout>
                </c:ext>
              </c:extLst>
            </c:dLbl>
            <c:dLbl>
              <c:idx val="2"/>
              <c:layout>
                <c:manualLayout>
                  <c:x val="0.23055555555555554"/>
                  <c:y val="0.16203721930592008"/>
                </c:manualLayout>
              </c:layout>
              <c:showLegendKey val="0"/>
              <c:showVal val="0"/>
              <c:showCatName val="1"/>
              <c:showSerName val="0"/>
              <c:showPercent val="1"/>
              <c:showBubbleSize val="0"/>
              <c:extLst>
                <c:ext xmlns:c15="http://schemas.microsoft.com/office/drawing/2012/chart" uri="{CE6537A1-D6FC-4f65-9D91-7224C49458BB}">
                  <c15:layout>
                    <c:manualLayout>
                      <c:w val="0.27780555555555553"/>
                      <c:h val="0.16645851560221639"/>
                    </c:manualLayout>
                  </c15:layout>
                </c:ext>
              </c:extLst>
            </c:dLbl>
            <c:dLbl>
              <c:idx val="3"/>
              <c:layout>
                <c:manualLayout>
                  <c:x val="-0.2361111111111111"/>
                  <c:y val="0.10185221638961796"/>
                </c:manualLayout>
              </c:layout>
              <c:showLegendKey val="0"/>
              <c:showVal val="0"/>
              <c:showCatName val="1"/>
              <c:showSerName val="0"/>
              <c:showPercent val="1"/>
              <c:showBubbleSize val="0"/>
              <c:extLst>
                <c:ext xmlns:c15="http://schemas.microsoft.com/office/drawing/2012/chart" uri="{CE6537A1-D6FC-4f65-9D91-7224C49458BB}">
                  <c15:layout>
                    <c:manualLayout>
                      <c:w val="0.38648622047244097"/>
                      <c:h val="0.16645851560221639"/>
                    </c:manualLayout>
                  </c15:layout>
                </c:ext>
              </c:extLst>
            </c:dLbl>
            <c:dLbl>
              <c:idx val="4"/>
              <c:layout>
                <c:manualLayout>
                  <c:x val="-0.15765513728346178"/>
                  <c:y val="-0.13183944821468788"/>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rgbClr val="C00000"/>
                      </a:solidFill>
                      <a:latin typeface="Sitka Banner" panose="02000505000000020004" pitchFamily="2"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3825004907017331"/>
                      <c:h val="0.27649962907206282"/>
                    </c:manualLayout>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C00000"/>
                    </a:solidFill>
                    <a:latin typeface="Sitka Banner" panose="02000505000000020004" pitchFamily="2"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Sheet1!$A$40:$A$44</c:f>
              <c:strCache>
                <c:ptCount val="5"/>
                <c:pt idx="0">
                  <c:v>Emergency Response</c:v>
                </c:pt>
                <c:pt idx="1">
                  <c:v>Public Fire Safety Education Event</c:v>
                </c:pt>
                <c:pt idx="2">
                  <c:v>Inspection or Permit</c:v>
                </c:pt>
                <c:pt idx="3">
                  <c:v>Community Risk Reduction</c:v>
                </c:pt>
                <c:pt idx="4">
                  <c:v>Received no services from SFD</c:v>
                </c:pt>
              </c:strCache>
            </c:strRef>
          </c:cat>
          <c:val>
            <c:numRef>
              <c:f>Sheet1!$B$40:$B$44</c:f>
              <c:numCache>
                <c:formatCode>0%</c:formatCode>
                <c:ptCount val="5"/>
                <c:pt idx="0">
                  <c:v>0.27</c:v>
                </c:pt>
                <c:pt idx="1">
                  <c:v>0.08</c:v>
                </c:pt>
                <c:pt idx="2">
                  <c:v>0.03</c:v>
                </c:pt>
                <c:pt idx="3">
                  <c:v>0.22</c:v>
                </c:pt>
                <c:pt idx="4">
                  <c:v>0.4</c:v>
                </c:pt>
              </c:numCache>
            </c:numRef>
          </c:val>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en-US">
                <a:solidFill>
                  <a:sysClr val="windowText" lastClr="000000"/>
                </a:solidFill>
                <a:latin typeface="Sitka Banner" panose="02000505000000020004" pitchFamily="2" charset="0"/>
              </a:rPr>
              <a:t>Question</a:t>
            </a:r>
            <a:r>
              <a:rPr lang="en-US" baseline="0">
                <a:solidFill>
                  <a:sysClr val="windowText" lastClr="000000"/>
                </a:solidFill>
                <a:latin typeface="Sitka Banner" panose="02000505000000020004" pitchFamily="2" charset="0"/>
              </a:rPr>
              <a:t> 3: Location of Service</a:t>
            </a:r>
            <a:endParaRPr lang="en-US">
              <a:solidFill>
                <a:sysClr val="windowText" lastClr="000000"/>
              </a:solidFill>
              <a:latin typeface="Sitka Banner" panose="02000505000000020004" pitchFamily="2" charset="0"/>
            </a:endParaRPr>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doughnutChart>
        <c:varyColors val="1"/>
        <c:ser>
          <c:idx val="0"/>
          <c:order val="0"/>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dPt>
          <c:dPt>
            <c:idx val="3"/>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dPt>
          <c:dLbls>
            <c:dLbl>
              <c:idx val="0"/>
              <c:layout>
                <c:manualLayout>
                  <c:x val="0.18888888888888899"/>
                  <c:y val="-9.2592592592593437E-3"/>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0.24444444444444444"/>
                  <c:y val="0.11574074074074074"/>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0.2"/>
                  <c:y val="1.3888888888888888E-2"/>
                </c:manualLayout>
              </c:layout>
              <c:showLegendKey val="0"/>
              <c:showVal val="0"/>
              <c:showCatName val="1"/>
              <c:showSerName val="0"/>
              <c:showPercent val="1"/>
              <c:showBubbleSize val="0"/>
              <c:extLst>
                <c:ext xmlns:c15="http://schemas.microsoft.com/office/drawing/2012/chart" uri="{CE6537A1-D6FC-4f65-9D91-7224C49458BB}"/>
              </c:extLst>
            </c:dLbl>
            <c:dLbl>
              <c:idx val="3"/>
              <c:layout>
                <c:manualLayout>
                  <c:x val="-0.12777777777777777"/>
                  <c:y val="-9.2592592592592615E-2"/>
                </c:manualLayout>
              </c:layout>
              <c:showLegendKey val="0"/>
              <c:showVal val="0"/>
              <c:showCatName val="1"/>
              <c:showSerName val="0"/>
              <c:showPercent val="1"/>
              <c:showBubbleSize val="0"/>
              <c:extLst>
                <c:ext xmlns:c15="http://schemas.microsoft.com/office/drawing/2012/chart" uri="{CE6537A1-D6FC-4f65-9D91-7224C49458BB}">
                  <c15:layout>
                    <c:manualLayout>
                      <c:w val="0.25256933508311463"/>
                      <c:h val="0.1875"/>
                    </c:manualLayout>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C00000"/>
                    </a:solidFill>
                    <a:latin typeface="Sitka Banner" panose="02000505000000020004" pitchFamily="2"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Sheet1!$A$20:$A$23</c:f>
              <c:strCache>
                <c:ptCount val="4"/>
                <c:pt idx="0">
                  <c:v>North Battalion</c:v>
                </c:pt>
                <c:pt idx="1">
                  <c:v>South Battalion</c:v>
                </c:pt>
                <c:pt idx="2">
                  <c:v>West Battalion</c:v>
                </c:pt>
                <c:pt idx="3">
                  <c:v>Outside of the City Limits</c:v>
                </c:pt>
              </c:strCache>
            </c:strRef>
          </c:cat>
          <c:val>
            <c:numRef>
              <c:f>Sheet1!$B$20:$B$23</c:f>
              <c:numCache>
                <c:formatCode>0%</c:formatCode>
                <c:ptCount val="4"/>
                <c:pt idx="0">
                  <c:v>0.42</c:v>
                </c:pt>
                <c:pt idx="1">
                  <c:v>0.23</c:v>
                </c:pt>
                <c:pt idx="2">
                  <c:v>0.18</c:v>
                </c:pt>
                <c:pt idx="3">
                  <c:v>0.17</c:v>
                </c:pt>
              </c:numCache>
            </c:numRef>
          </c:val>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en-US" sz="1400">
                <a:solidFill>
                  <a:sysClr val="windowText" lastClr="000000"/>
                </a:solidFill>
                <a:latin typeface="Sitka Banner" panose="02000505000000020004" pitchFamily="2" charset="0"/>
              </a:rPr>
              <a:t>Question</a:t>
            </a:r>
            <a:r>
              <a:rPr lang="en-US" sz="1400" baseline="0">
                <a:solidFill>
                  <a:sysClr val="windowText" lastClr="000000"/>
                </a:solidFill>
                <a:latin typeface="Sitka Banner" panose="02000505000000020004" pitchFamily="2" charset="0"/>
              </a:rPr>
              <a:t> 5: What service would you like SFD to provide or expand.</a:t>
            </a:r>
            <a:endParaRPr lang="en-US" sz="1400">
              <a:solidFill>
                <a:sysClr val="windowText" lastClr="000000"/>
              </a:solidFill>
              <a:latin typeface="Sitka Banner" panose="02000505000000020004" pitchFamily="2" charset="0"/>
            </a:endParaRPr>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dPt>
          <c:dLbls>
            <c:dLbl>
              <c:idx val="0"/>
              <c:layout>
                <c:manualLayout>
                  <c:x val="0.22977557904477081"/>
                  <c:y val="-4.7607268492802154E-2"/>
                </c:manualLayout>
              </c:layout>
              <c:showLegendKey val="0"/>
              <c:showVal val="0"/>
              <c:showCatName val="1"/>
              <c:showSerName val="0"/>
              <c:showPercent val="1"/>
              <c:showBubbleSize val="0"/>
              <c:extLst>
                <c:ext xmlns:c15="http://schemas.microsoft.com/office/drawing/2012/chart" uri="{CE6537A1-D6FC-4f65-9D91-7224C49458BB}">
                  <c15:layout>
                    <c:manualLayout>
                      <c:w val="0.25692064149648242"/>
                      <c:h val="0.29791665852152616"/>
                    </c:manualLayout>
                  </c15:layout>
                </c:ext>
              </c:extLst>
            </c:dLbl>
            <c:dLbl>
              <c:idx val="1"/>
              <c:layout>
                <c:manualLayout>
                  <c:x val="0.20194433650694776"/>
                  <c:y val="0.18186870675118366"/>
                </c:manualLayout>
              </c:layout>
              <c:showLegendKey val="0"/>
              <c:showVal val="0"/>
              <c:showCatName val="1"/>
              <c:showSerName val="0"/>
              <c:showPercent val="1"/>
              <c:showBubbleSize val="0"/>
              <c:extLst>
                <c:ext xmlns:c15="http://schemas.microsoft.com/office/drawing/2012/chart" uri="{CE6537A1-D6FC-4f65-9D91-7224C49458BB}">
                  <c15:layout>
                    <c:manualLayout>
                      <c:w val="0.21301368378664565"/>
                      <c:h val="0.20243055002103702"/>
                    </c:manualLayout>
                  </c15:layout>
                </c:ext>
              </c:extLst>
            </c:dLbl>
            <c:dLbl>
              <c:idx val="2"/>
              <c:layout>
                <c:manualLayout>
                  <c:x val="-0.28601966663189149"/>
                  <c:y val="5.5175933530841714E-2"/>
                </c:manualLayout>
              </c:layout>
              <c:showLegendKey val="0"/>
              <c:showVal val="0"/>
              <c:showCatName val="1"/>
              <c:showSerName val="0"/>
              <c:showPercent val="1"/>
              <c:showBubbleSize val="0"/>
              <c:extLst>
                <c:ext xmlns:c15="http://schemas.microsoft.com/office/drawing/2012/chart" uri="{CE6537A1-D6FC-4f65-9D91-7224C49458BB}">
                  <c15:layout>
                    <c:manualLayout>
                      <c:w val="0.26607508518662437"/>
                      <c:h val="0.2501736042712816"/>
                    </c:manualLayout>
                  </c15:layout>
                </c:ext>
              </c:extLst>
            </c:dLbl>
            <c:dLbl>
              <c:idx val="3"/>
              <c:layout>
                <c:manualLayout>
                  <c:x val="-0.18326315313634584"/>
                  <c:y val="-9.6969684629643251E-3"/>
                </c:manualLayout>
              </c:layout>
              <c:showLegendKey val="0"/>
              <c:showVal val="0"/>
              <c:showCatName val="1"/>
              <c:showSerName val="0"/>
              <c:showPercent val="1"/>
              <c:showBubbleSize val="0"/>
              <c:extLst>
                <c:ext xmlns:c15="http://schemas.microsoft.com/office/drawing/2012/chart" uri="{CE6537A1-D6FC-4f65-9D91-7224C49458BB}"/>
              </c:extLst>
            </c:dLbl>
            <c:dLbl>
              <c:idx val="4"/>
              <c:layout>
                <c:manualLayout>
                  <c:x val="-0.22376892035119922"/>
                  <c:y val="-5.7594814698304499E-2"/>
                </c:manualLayout>
              </c:layout>
              <c:showLegendKey val="0"/>
              <c:showVal val="0"/>
              <c:showCatName val="1"/>
              <c:showSerName val="0"/>
              <c:showPercent val="1"/>
              <c:showBubbleSize val="0"/>
              <c:extLst>
                <c:ext xmlns:c15="http://schemas.microsoft.com/office/drawing/2012/chart" uri="{CE6537A1-D6FC-4f65-9D91-7224C49458BB}">
                  <c15:layout>
                    <c:manualLayout>
                      <c:w val="0.26239471054187308"/>
                      <c:h val="0.15468749577079244"/>
                    </c:manualLayout>
                  </c15:layout>
                </c:ext>
              </c:extLst>
            </c:dLbl>
            <c:dLbl>
              <c:idx val="5"/>
              <c:layout>
                <c:manualLayout>
                  <c:x val="-3.7727557022497533E-2"/>
                  <c:y val="-0.11636373260160399"/>
                </c:manualLayout>
              </c:layout>
              <c:showLegendKey val="0"/>
              <c:showVal val="0"/>
              <c:showCatName val="1"/>
              <c:showSerName val="0"/>
              <c:showPercent val="1"/>
              <c:showBubbleSize val="0"/>
              <c:extLst>
                <c:ext xmlns:c15="http://schemas.microsoft.com/office/drawing/2012/chart" uri="{CE6537A1-D6FC-4f65-9D91-7224C49458BB}">
                  <c15:layout>
                    <c:manualLayout>
                      <c:w val="0.39949666687330188"/>
                      <c:h val="0.15468749577079244"/>
                    </c:manualLayout>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C00000"/>
                    </a:solidFill>
                    <a:latin typeface="Sitka Banner" panose="02000505000000020004" pitchFamily="2"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Sheet1!$A$52:$A$57</c:f>
              <c:strCache>
                <c:ptCount val="6"/>
                <c:pt idx="0">
                  <c:v>Community Outreach/ Risk Reduction programs</c:v>
                </c:pt>
                <c:pt idx="1">
                  <c:v>Emergency Medical Services</c:v>
                </c:pt>
                <c:pt idx="2">
                  <c:v>Dedicated Marine Response Unit</c:v>
                </c:pt>
                <c:pt idx="3">
                  <c:v>Hazardous Materials</c:v>
                </c:pt>
                <c:pt idx="4">
                  <c:v>Technical Rescue</c:v>
                </c:pt>
                <c:pt idx="5">
                  <c:v>Airport Firefighting</c:v>
                </c:pt>
              </c:strCache>
            </c:strRef>
          </c:cat>
          <c:val>
            <c:numRef>
              <c:f>Sheet1!$B$52:$B$57</c:f>
              <c:numCache>
                <c:formatCode>0%</c:formatCode>
                <c:ptCount val="6"/>
                <c:pt idx="0">
                  <c:v>0.22</c:v>
                </c:pt>
                <c:pt idx="1">
                  <c:v>0.17</c:v>
                </c:pt>
                <c:pt idx="2">
                  <c:v>0.31</c:v>
                </c:pt>
                <c:pt idx="3">
                  <c:v>0.19</c:v>
                </c:pt>
                <c:pt idx="4">
                  <c:v>0.05</c:v>
                </c:pt>
                <c:pt idx="5">
                  <c:v>0.06</c:v>
                </c:pt>
              </c:numCache>
            </c:numRef>
          </c:val>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r>
              <a:rPr lang="en-US"/>
              <a:t>2019 Fire Overview</a:t>
            </a:r>
          </a:p>
        </c:rich>
      </c:tx>
      <c:overlay val="0"/>
      <c:spPr>
        <a:noFill/>
        <a:ln>
          <a:noFill/>
        </a:ln>
        <a:effectLst/>
      </c:spPr>
      <c:txPr>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endParaRPr lang="en-US"/>
        </a:p>
      </c:txPr>
    </c:title>
    <c:autoTitleDeleted val="0"/>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C00000"/>
            </a:solidFill>
            <a:ln>
              <a:solidFill>
                <a:schemeClr val="accent4">
                  <a:lumMod val="50000"/>
                </a:schemeClr>
              </a:solidFill>
            </a:ln>
            <a:effectLst/>
            <a:scene3d>
              <a:camera prst="orthographicFront"/>
              <a:lightRig rig="threePt" dir="t"/>
            </a:scene3d>
            <a:sp3d prstMaterial="flat">
              <a:contourClr>
                <a:schemeClr val="accent4">
                  <a:lumMod val="50000"/>
                </a:schemeClr>
              </a:contourClr>
            </a:sp3d>
          </c:spPr>
          <c:invertIfNegative val="0"/>
          <c:dLbls>
            <c:spPr>
              <a:solidFill>
                <a:schemeClr val="accent4">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Fire!$A$2:$A$7</c:f>
              <c:strCache>
                <c:ptCount val="6"/>
                <c:pt idx="0">
                  <c:v>Building Fire</c:v>
                </c:pt>
                <c:pt idx="1">
                  <c:v>Cooking Fire</c:v>
                </c:pt>
                <c:pt idx="2">
                  <c:v>Passenger Vehicle Fire</c:v>
                </c:pt>
                <c:pt idx="3">
                  <c:v>Brush or Grass Fire</c:v>
                </c:pt>
                <c:pt idx="4">
                  <c:v>Trash Fire</c:v>
                </c:pt>
                <c:pt idx="5">
                  <c:v>Other Fires</c:v>
                </c:pt>
              </c:strCache>
            </c:strRef>
          </c:cat>
          <c:val>
            <c:numRef>
              <c:f>Fire!$B$2:$B$7</c:f>
              <c:numCache>
                <c:formatCode>General</c:formatCode>
                <c:ptCount val="6"/>
                <c:pt idx="0">
                  <c:v>212</c:v>
                </c:pt>
                <c:pt idx="1">
                  <c:v>136</c:v>
                </c:pt>
                <c:pt idx="2">
                  <c:v>115</c:v>
                </c:pt>
                <c:pt idx="3">
                  <c:v>195</c:v>
                </c:pt>
                <c:pt idx="4">
                  <c:v>136</c:v>
                </c:pt>
                <c:pt idx="5">
                  <c:v>147</c:v>
                </c:pt>
              </c:numCache>
            </c:numRef>
          </c:val>
        </c:ser>
        <c:dLbls>
          <c:showLegendKey val="0"/>
          <c:showVal val="1"/>
          <c:showCatName val="0"/>
          <c:showSerName val="0"/>
          <c:showPercent val="0"/>
          <c:showBubbleSize val="0"/>
        </c:dLbls>
        <c:gapWidth val="84"/>
        <c:gapDepth val="53"/>
        <c:shape val="box"/>
        <c:axId val="404696072"/>
        <c:axId val="404691760"/>
        <c:axId val="0"/>
      </c:bar3DChart>
      <c:catAx>
        <c:axId val="4046960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404691760"/>
        <c:crosses val="autoZero"/>
        <c:auto val="1"/>
        <c:lblAlgn val="ctr"/>
        <c:lblOffset val="100"/>
        <c:noMultiLvlLbl val="0"/>
      </c:catAx>
      <c:valAx>
        <c:axId val="404691760"/>
        <c:scaling>
          <c:orientation val="minMax"/>
        </c:scaling>
        <c:delete val="1"/>
        <c:axPos val="l"/>
        <c:numFmt formatCode="General" sourceLinked="1"/>
        <c:majorTickMark val="out"/>
        <c:minorTickMark val="none"/>
        <c:tickLblPos val="nextTo"/>
        <c:crossAx val="404696072"/>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Building Fires by Hour- 2019</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1"/>
          <c:tx>
            <c:strRef>
              <c:f>Fire!$B$20</c:f>
              <c:strCache>
                <c:ptCount val="1"/>
                <c:pt idx="0">
                  <c:v>Incident Count</c:v>
                </c:pt>
              </c:strCache>
            </c:strRef>
          </c:tx>
          <c:spPr>
            <a:solidFill>
              <a:srgbClr val="FFFF00"/>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Fire!$C$20:$Z$20</c:f>
              <c:numCache>
                <c:formatCode>General</c:formatCode>
                <c:ptCount val="24"/>
                <c:pt idx="0">
                  <c:v>5</c:v>
                </c:pt>
                <c:pt idx="1">
                  <c:v>8</c:v>
                </c:pt>
                <c:pt idx="2">
                  <c:v>6</c:v>
                </c:pt>
                <c:pt idx="3">
                  <c:v>4</c:v>
                </c:pt>
                <c:pt idx="4">
                  <c:v>4</c:v>
                </c:pt>
                <c:pt idx="5">
                  <c:v>3</c:v>
                </c:pt>
                <c:pt idx="6">
                  <c:v>2</c:v>
                </c:pt>
                <c:pt idx="7">
                  <c:v>8</c:v>
                </c:pt>
                <c:pt idx="8">
                  <c:v>3</c:v>
                </c:pt>
                <c:pt idx="9">
                  <c:v>7</c:v>
                </c:pt>
                <c:pt idx="10">
                  <c:v>10</c:v>
                </c:pt>
                <c:pt idx="11">
                  <c:v>4</c:v>
                </c:pt>
                <c:pt idx="12">
                  <c:v>11</c:v>
                </c:pt>
                <c:pt idx="13">
                  <c:v>18</c:v>
                </c:pt>
                <c:pt idx="14">
                  <c:v>8</c:v>
                </c:pt>
                <c:pt idx="15">
                  <c:v>14</c:v>
                </c:pt>
                <c:pt idx="16">
                  <c:v>8</c:v>
                </c:pt>
                <c:pt idx="17">
                  <c:v>15</c:v>
                </c:pt>
                <c:pt idx="18">
                  <c:v>9</c:v>
                </c:pt>
                <c:pt idx="19">
                  <c:v>11</c:v>
                </c:pt>
                <c:pt idx="20">
                  <c:v>14</c:v>
                </c:pt>
                <c:pt idx="21">
                  <c:v>4</c:v>
                </c:pt>
                <c:pt idx="22">
                  <c:v>9</c:v>
                </c:pt>
                <c:pt idx="23">
                  <c:v>10</c:v>
                </c:pt>
              </c:numCache>
            </c:numRef>
          </c:val>
        </c:ser>
        <c:dLbls>
          <c:showLegendKey val="0"/>
          <c:showVal val="1"/>
          <c:showCatName val="0"/>
          <c:showSerName val="0"/>
          <c:showPercent val="0"/>
          <c:showBubbleSize val="0"/>
        </c:dLbls>
        <c:gapWidth val="150"/>
        <c:shape val="box"/>
        <c:axId val="404697248"/>
        <c:axId val="337876520"/>
        <c:axId val="0"/>
        <c:extLst>
          <c:ext xmlns:c15="http://schemas.microsoft.com/office/drawing/2012/chart" uri="{02D57815-91ED-43cb-92C2-25804820EDAC}">
            <c15:filteredBarSeries>
              <c15:ser>
                <c:idx val="0"/>
                <c:order val="0"/>
                <c:tx>
                  <c:strRef>
                    <c:extLst>
                      <c:ext uri="{02D57815-91ED-43cb-92C2-25804820EDAC}">
                        <c15:formulaRef>
                          <c15:sqref>Fire!$B$19</c15:sqref>
                        </c15:formulaRef>
                      </c:ext>
                    </c:extLst>
                    <c:strCache>
                      <c:ptCount val="1"/>
                      <c:pt idx="0">
                        <c:v>Hour</c:v>
                      </c:pt>
                    </c:strCache>
                  </c:strRef>
                </c:tx>
                <c:spPr>
                  <a:gradFill rotWithShape="1">
                    <a:gsLst>
                      <a:gs pos="0">
                        <a:schemeClr val="accent2">
                          <a:tint val="77000"/>
                          <a:satMod val="103000"/>
                          <a:lumMod val="102000"/>
                          <a:tint val="94000"/>
                        </a:schemeClr>
                      </a:gs>
                      <a:gs pos="50000">
                        <a:schemeClr val="accent2">
                          <a:tint val="77000"/>
                          <a:satMod val="110000"/>
                          <a:lumMod val="100000"/>
                          <a:shade val="100000"/>
                        </a:schemeClr>
                      </a:gs>
                      <a:gs pos="100000">
                        <a:schemeClr val="accent2">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a:solidFill>
                              <a:schemeClr val="lt1">
                                <a:lumMod val="95000"/>
                                <a:alpha val="54000"/>
                              </a:schemeClr>
                            </a:solidFill>
                          </a:ln>
                          <a:effectLst/>
                        </c:spPr>
                      </c15:leaderLines>
                    </c:ext>
                  </c:extLst>
                </c:dLbls>
                <c:val>
                  <c:numRef>
                    <c:extLst>
                      <c:ext uri="{02D57815-91ED-43cb-92C2-25804820EDAC}">
                        <c15:formulaRef>
                          <c15:sqref>Fire!$C$19:$Z$19</c15:sqref>
                        </c15:formulaRef>
                      </c:ext>
                    </c:extLst>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val>
              </c15:ser>
            </c15:filteredBarSeries>
          </c:ext>
        </c:extLst>
      </c:bar3DChart>
      <c:catAx>
        <c:axId val="404697248"/>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Hours</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37876520"/>
        <c:crosses val="autoZero"/>
        <c:auto val="1"/>
        <c:lblAlgn val="ctr"/>
        <c:lblOffset val="100"/>
        <c:noMultiLvlLbl val="0"/>
      </c:catAx>
      <c:valAx>
        <c:axId val="337876520"/>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Number of Building Fires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0469724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rgbClr val="F8F8F8"/>
                </a:solidFill>
                <a:latin typeface="+mn-lt"/>
                <a:ea typeface="+mn-ea"/>
                <a:cs typeface="+mn-cs"/>
              </a:defRPr>
            </a:pPr>
            <a:r>
              <a:rPr lang="en-US" sz="1800" b="1">
                <a:solidFill>
                  <a:srgbClr val="F8F8F8"/>
                </a:solidFill>
                <a:latin typeface="Sitka Banner" panose="02000505000000020004" pitchFamily="2" charset="0"/>
              </a:rPr>
              <a:t>2019 Hazardous</a:t>
            </a:r>
            <a:r>
              <a:rPr lang="en-US" sz="1800" b="1" baseline="0">
                <a:solidFill>
                  <a:srgbClr val="F8F8F8"/>
                </a:solidFill>
                <a:latin typeface="Sitka Banner" panose="02000505000000020004" pitchFamily="2" charset="0"/>
              </a:rPr>
              <a:t> Material Overview </a:t>
            </a:r>
            <a:endParaRPr lang="en-US" sz="1800" b="1">
              <a:solidFill>
                <a:srgbClr val="F8F8F8"/>
              </a:solidFill>
              <a:latin typeface="Sitka Banner" panose="02000505000000020004" pitchFamily="2" charset="0"/>
            </a:endParaRPr>
          </a:p>
        </c:rich>
      </c:tx>
      <c:layout>
        <c:manualLayout>
          <c:xMode val="edge"/>
          <c:yMode val="edge"/>
          <c:x val="0.12087723134303582"/>
          <c:y val="2.777787243925769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F8F8F8"/>
              </a:solidFill>
              <a:latin typeface="+mn-lt"/>
              <a:ea typeface="+mn-ea"/>
              <a:cs typeface="+mn-cs"/>
            </a:defRPr>
          </a:pPr>
          <a:endParaRPr lang="en-US"/>
        </a:p>
      </c:txPr>
    </c:title>
    <c:autoTitleDeleted val="0"/>
    <c:plotArea>
      <c:layout>
        <c:manualLayout>
          <c:layoutTarget val="inner"/>
          <c:xMode val="edge"/>
          <c:yMode val="edge"/>
          <c:x val="0.24532817671035004"/>
          <c:y val="0.26736366059962313"/>
          <c:w val="0.5046113184247607"/>
          <c:h val="0.7099835559902411"/>
        </c:manualLayout>
      </c:layout>
      <c:pieChart>
        <c:varyColors val="1"/>
        <c:ser>
          <c:idx val="0"/>
          <c:order val="0"/>
          <c:tx>
            <c:strRef>
              <c:f>'Haz Mat'!$H$2</c:f>
              <c:strCache>
                <c:ptCount val="1"/>
                <c:pt idx="0">
                  <c:v>Incident Count</c:v>
                </c:pt>
              </c:strCache>
            </c:strRef>
          </c:tx>
          <c:explosion val="2"/>
          <c:dPt>
            <c:idx val="0"/>
            <c:bubble3D val="0"/>
            <c:spPr>
              <a:solidFill>
                <a:schemeClr val="accent2"/>
              </a:solidFill>
              <a:ln w="19050">
                <a:solidFill>
                  <a:schemeClr val="lt1"/>
                </a:solidFill>
              </a:ln>
              <a:effectLst/>
            </c:spPr>
          </c:dPt>
          <c:dPt>
            <c:idx val="1"/>
            <c:bubble3D val="0"/>
            <c:spPr>
              <a:solidFill>
                <a:schemeClr val="accent4"/>
              </a:solidFill>
              <a:ln w="19050">
                <a:solidFill>
                  <a:schemeClr val="lt1"/>
                </a:solidFill>
              </a:ln>
              <a:effectLst/>
            </c:spPr>
          </c:dPt>
          <c:dPt>
            <c:idx val="2"/>
            <c:bubble3D val="0"/>
            <c:spPr>
              <a:solidFill>
                <a:schemeClr val="accent6"/>
              </a:solidFill>
              <a:ln w="19050">
                <a:solidFill>
                  <a:schemeClr val="lt1"/>
                </a:solidFill>
              </a:ln>
              <a:effectLst/>
            </c:spPr>
          </c:dPt>
          <c:dPt>
            <c:idx val="3"/>
            <c:bubble3D val="0"/>
            <c:spPr>
              <a:solidFill>
                <a:schemeClr val="accent2">
                  <a:lumMod val="60000"/>
                </a:schemeClr>
              </a:solidFill>
              <a:ln w="19050">
                <a:solidFill>
                  <a:schemeClr val="lt1"/>
                </a:solidFill>
              </a:ln>
              <a:effectLst/>
            </c:spPr>
          </c:dPt>
          <c:dPt>
            <c:idx val="4"/>
            <c:bubble3D val="0"/>
            <c:spPr>
              <a:solidFill>
                <a:schemeClr val="accent4">
                  <a:lumMod val="60000"/>
                </a:schemeClr>
              </a:solidFill>
              <a:ln w="19050">
                <a:solidFill>
                  <a:schemeClr val="lt1"/>
                </a:solidFill>
              </a:ln>
              <a:effectLst/>
            </c:spPr>
          </c:dPt>
          <c:dPt>
            <c:idx val="5"/>
            <c:bubble3D val="0"/>
            <c:spPr>
              <a:solidFill>
                <a:schemeClr val="accent6">
                  <a:lumMod val="60000"/>
                </a:schemeClr>
              </a:solidFill>
              <a:ln w="19050">
                <a:solidFill>
                  <a:schemeClr val="lt1"/>
                </a:solidFill>
              </a:ln>
              <a:effectLst/>
            </c:spPr>
          </c:dPt>
          <c:dLbls>
            <c:dLbl>
              <c:idx val="0"/>
              <c:layout>
                <c:manualLayout>
                  <c:x val="6.8772946428029461E-2"/>
                  <c:y val="-1.3642262966270776E-2"/>
                </c:manualLayout>
              </c:layout>
              <c:tx>
                <c:rich>
                  <a:bodyPr/>
                  <a:lstStyle/>
                  <a:p>
                    <a:fld id="{13AE9EF4-0C25-4B7E-8995-023B7C7DF0FA}" type="CATEGORYNAME">
                      <a:rPr lang="en-US"/>
                      <a:pPr/>
                      <a:t>[CATEGORY NAME]</a:t>
                    </a:fld>
                    <a:r>
                      <a:rPr lang="en-US" baseline="0"/>
                      <a:t>
165/ </a:t>
                    </a:r>
                    <a:fld id="{F84FE921-1400-4A33-A146-E548D879AFFE}"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6846802043970508"/>
                      <c:h val="0.17186055032861725"/>
                    </c:manualLayout>
                  </c15:layout>
                  <c15:dlblFieldTable/>
                  <c15:showDataLabelsRange val="0"/>
                </c:ext>
              </c:extLst>
            </c:dLbl>
            <c:dLbl>
              <c:idx val="1"/>
              <c:layout>
                <c:manualLayout>
                  <c:x val="2.0134746365717323E-2"/>
                  <c:y val="5.9238018194052944E-2"/>
                </c:manualLayout>
              </c:layout>
              <c:tx>
                <c:rich>
                  <a:bodyPr/>
                  <a:lstStyle/>
                  <a:p>
                    <a:fld id="{A5758212-A3A2-4A26-867D-10165E2B3148}" type="CATEGORYNAME">
                      <a:rPr lang="fr-FR"/>
                      <a:pPr/>
                      <a:t>[CATEGORY NAME]</a:t>
                    </a:fld>
                    <a:r>
                      <a:rPr lang="fr-FR" baseline="0"/>
                      <a:t>
29/ </a:t>
                    </a:r>
                    <a:fld id="{A99A4924-610C-4C18-9FD6-23885265A95D}" type="PERCENTAGE">
                      <a:rPr lang="fr-FR" baseline="0"/>
                      <a:pPr/>
                      <a:t>[PERCENTAGE]</a:t>
                    </a:fld>
                    <a:endParaRPr lang="fr-FR"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2"/>
              <c:layout>
                <c:manualLayout>
                  <c:x val="-0.15575741687536507"/>
                  <c:y val="-2.9477941864172585E-2"/>
                </c:manualLayout>
              </c:layout>
              <c:tx>
                <c:rich>
                  <a:bodyPr/>
                  <a:lstStyle/>
                  <a:p>
                    <a:fld id="{999B0391-B718-4200-9871-D8DE1267C23B}" type="CATEGORYNAME">
                      <a:rPr lang="en-US"/>
                      <a:pPr/>
                      <a:t>[CATEGORY NAME]</a:t>
                    </a:fld>
                    <a:r>
                      <a:rPr lang="en-US" baseline="0"/>
                      <a:t>
358/ </a:t>
                    </a:r>
                    <a:fld id="{D49EDF95-EB31-4F1C-8276-767014B1178F}"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5843294916938803"/>
                      <c:h val="0.17186055032861725"/>
                    </c:manualLayout>
                  </c15:layout>
                  <c15:dlblFieldTable/>
                  <c15:showDataLabelsRange val="0"/>
                </c:ext>
              </c:extLst>
            </c:dLbl>
            <c:dLbl>
              <c:idx val="3"/>
              <c:layout>
                <c:manualLayout>
                  <c:x val="-6.2677928767367538E-2"/>
                  <c:y val="0.14448324447447483"/>
                </c:manualLayout>
              </c:layout>
              <c:tx>
                <c:rich>
                  <a:bodyPr/>
                  <a:lstStyle/>
                  <a:p>
                    <a:fld id="{B8A92A1F-0D6B-46C8-B075-4758404A2968}" type="CATEGORYNAME">
                      <a:rPr lang="en-US"/>
                      <a:pPr/>
                      <a:t>[CATEGORY NAME]</a:t>
                    </a:fld>
                    <a:r>
                      <a:rPr lang="en-US" baseline="0"/>
                      <a:t>
25/ </a:t>
                    </a:r>
                    <a:fld id="{CA86013E-C424-4A0F-89BD-7D86DFCFD5C8}"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17021007096959417"/>
                      <c:h val="0.21260423588417612"/>
                    </c:manualLayout>
                  </c15:layout>
                  <c15:dlblFieldTable/>
                  <c15:showDataLabelsRange val="0"/>
                </c:ext>
              </c:extLst>
            </c:dLbl>
            <c:dLbl>
              <c:idx val="4"/>
              <c:layout>
                <c:manualLayout>
                  <c:x val="-7.7175771325540668E-2"/>
                  <c:y val="4.368554481628343E-2"/>
                </c:manualLayout>
              </c:layout>
              <c:tx>
                <c:rich>
                  <a:bodyPr/>
                  <a:lstStyle/>
                  <a:p>
                    <a:fld id="{F7BC84EE-0736-4660-A3FD-50DCC3FB82C7}" type="CATEGORYNAME">
                      <a:rPr lang="en-US"/>
                      <a:pPr/>
                      <a:t>[CATEGORY NAME]</a:t>
                    </a:fld>
                    <a:r>
                      <a:rPr lang="en-US" baseline="0"/>
                      <a:t>
91/ </a:t>
                    </a:r>
                    <a:fld id="{BA8CA786-5690-4DDA-B92E-57AF297F3738}"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5633240772922566"/>
                      <c:h val="0.21260423588417612"/>
                    </c:manualLayout>
                  </c15:layout>
                  <c15:dlblFieldTable/>
                  <c15:showDataLabelsRange val="0"/>
                </c:ext>
              </c:extLst>
            </c:dLbl>
            <c:dLbl>
              <c:idx val="5"/>
              <c:layout>
                <c:manualLayout>
                  <c:x val="9.4831018463300748E-2"/>
                  <c:y val="2.3226606738085694E-2"/>
                </c:manualLayout>
              </c:layout>
              <c:tx>
                <c:rich>
                  <a:bodyPr/>
                  <a:lstStyle/>
                  <a:p>
                    <a:fld id="{E7E82964-0966-4DAE-BAE9-0F8F009E75C5}" type="CATEGORYNAME">
                      <a:rPr lang="en-US"/>
                      <a:pPr/>
                      <a:t>[CATEGORY NAME]</a:t>
                    </a:fld>
                    <a:r>
                      <a:rPr lang="en-US" baseline="0"/>
                      <a:t>
26/ </a:t>
                    </a:r>
                    <a:fld id="{CBC4C46E-5335-43CC-9DFF-4508FC795B5F}"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31870840752893659"/>
                      <c:h val="0.18483559791263574"/>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8F8F8"/>
                    </a:solidFill>
                    <a:latin typeface="Sitka Banner" panose="02000505000000020004" pitchFamily="2"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rgbClr val="F8F8F8"/>
                  </a:solidFill>
                  <a:round/>
                </a:ln>
                <a:effectLst/>
              </c:spPr>
            </c:leaderLines>
            <c:extLst>
              <c:ext xmlns:c15="http://schemas.microsoft.com/office/drawing/2012/chart" uri="{CE6537A1-D6FC-4f65-9D91-7224C49458BB}"/>
            </c:extLst>
          </c:dLbls>
          <c:cat>
            <c:strRef>
              <c:f>'Haz Mat'!$G$3:$G$8</c:f>
              <c:strCache>
                <c:ptCount val="6"/>
                <c:pt idx="0">
                  <c:v>Gas leak (natural gas or LPG)                     </c:v>
                </c:pt>
                <c:pt idx="1">
                  <c:v>Carbon monoxide incident                          </c:v>
                </c:pt>
                <c:pt idx="2">
                  <c:v>Haz Mat Incidents, Other</c:v>
                </c:pt>
                <c:pt idx="3">
                  <c:v>Vehicle accident, general cleanup                 </c:v>
                </c:pt>
                <c:pt idx="4">
                  <c:v>Biological hazard, confirmed or suspected         </c:v>
                </c:pt>
                <c:pt idx="5">
                  <c:v>Gasoline or other flammable liquid spill          </c:v>
                </c:pt>
              </c:strCache>
            </c:strRef>
          </c:cat>
          <c:val>
            <c:numRef>
              <c:f>'Haz Mat'!$H$3:$H$8</c:f>
              <c:numCache>
                <c:formatCode>General</c:formatCode>
                <c:ptCount val="6"/>
                <c:pt idx="0">
                  <c:v>165</c:v>
                </c:pt>
                <c:pt idx="1">
                  <c:v>29</c:v>
                </c:pt>
                <c:pt idx="2">
                  <c:v>358</c:v>
                </c:pt>
                <c:pt idx="3">
                  <c:v>25</c:v>
                </c:pt>
                <c:pt idx="4">
                  <c:v>91</c:v>
                </c:pt>
                <c:pt idx="5">
                  <c:v>26</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rgbClr val="F8F8F8">
        <a:lumMod val="25000"/>
      </a:srgbClr>
    </a:solidFill>
    <a:ln w="9525"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100" baseline="0">
                <a:solidFill>
                  <a:schemeClr val="lt1">
                    <a:lumMod val="95000"/>
                  </a:schemeClr>
                </a:solidFill>
                <a:effectLst/>
                <a:latin typeface="+mn-lt"/>
                <a:ea typeface="+mn-ea"/>
                <a:cs typeface="+mn-cs"/>
              </a:defRPr>
            </a:pPr>
            <a:r>
              <a:rPr lang="en-US" sz="1800" dirty="0">
                <a:effectLst/>
                <a:latin typeface="Sitka Banner" panose="02000505000000020004" pitchFamily="2" charset="0"/>
              </a:rPr>
              <a:t>2019</a:t>
            </a:r>
            <a:r>
              <a:rPr lang="en-US" sz="1800" baseline="0" dirty="0">
                <a:effectLst/>
                <a:latin typeface="Sitka Banner" panose="02000505000000020004" pitchFamily="2" charset="0"/>
              </a:rPr>
              <a:t> Technical Rescue Overview</a:t>
            </a:r>
            <a:endParaRPr lang="en-US" sz="1800" dirty="0">
              <a:effectLst/>
              <a:latin typeface="Sitka Banner" panose="02000505000000020004" pitchFamily="2" charset="0"/>
            </a:endParaRPr>
          </a:p>
        </c:rich>
      </c:tx>
      <c:layout>
        <c:manualLayout>
          <c:xMode val="edge"/>
          <c:yMode val="edge"/>
          <c:x val="0.21833608878927327"/>
          <c:y val="4.7543554255234016E-2"/>
        </c:manualLayout>
      </c:layout>
      <c:overlay val="0"/>
      <c:spPr>
        <a:noFill/>
        <a:ln>
          <a:noFill/>
        </a:ln>
        <a:effectLst/>
      </c:spPr>
      <c:txPr>
        <a:bodyPr rot="0" spcFirstLastPara="1" vertOverflow="ellipsis" vert="horz" wrap="square" anchor="ctr" anchorCtr="1"/>
        <a:lstStyle/>
        <a:p>
          <a:pPr>
            <a:defRPr sz="1800" b="1" i="0" u="none" strike="noStrike" kern="1200" spc="100" baseline="0">
              <a:solidFill>
                <a:schemeClr val="lt1">
                  <a:lumMod val="95000"/>
                </a:schemeClr>
              </a:solidFill>
              <a:effectLst/>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lumMod val="85000"/>
                      </a:schemeClr>
                    </a:solidFill>
                    <a:latin typeface="Sitka Banner" panose="02000505000000020004"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TRT!$C$15:$C$23</c:f>
              <c:strCache>
                <c:ptCount val="9"/>
                <c:pt idx="0">
                  <c:v>Trench/below-grade rescue                         </c:v>
                </c:pt>
                <c:pt idx="1">
                  <c:v>High-angle rescue                                 </c:v>
                </c:pt>
                <c:pt idx="2">
                  <c:v>Extrication of victim(s) from machinery           </c:v>
                </c:pt>
                <c:pt idx="3">
                  <c:v>Extrication of victim(s) from machinery           </c:v>
                </c:pt>
                <c:pt idx="4">
                  <c:v>Extrication of victim(s) from building/structure  </c:v>
                </c:pt>
                <c:pt idx="5">
                  <c:v>Water Search and Rescue                                </c:v>
                </c:pt>
                <c:pt idx="6">
                  <c:v>Lock-in (if lock out , use 511 )                  </c:v>
                </c:pt>
                <c:pt idx="7">
                  <c:v>Extrication of victim(s) from vehicle             </c:v>
                </c:pt>
                <c:pt idx="8">
                  <c:v>Removal of victim(s) from stalled elevator        </c:v>
                </c:pt>
              </c:strCache>
            </c:strRef>
          </c:cat>
          <c:val>
            <c:numRef>
              <c:f>TRT!$D$15:$D$23</c:f>
              <c:numCache>
                <c:formatCode>General</c:formatCode>
                <c:ptCount val="9"/>
                <c:pt idx="0">
                  <c:v>1</c:v>
                </c:pt>
                <c:pt idx="1">
                  <c:v>1</c:v>
                </c:pt>
                <c:pt idx="2">
                  <c:v>3</c:v>
                </c:pt>
                <c:pt idx="3">
                  <c:v>3</c:v>
                </c:pt>
                <c:pt idx="4">
                  <c:v>5</c:v>
                </c:pt>
                <c:pt idx="5">
                  <c:v>9</c:v>
                </c:pt>
                <c:pt idx="6">
                  <c:v>15</c:v>
                </c:pt>
                <c:pt idx="7">
                  <c:v>48</c:v>
                </c:pt>
                <c:pt idx="8">
                  <c:v>102</c:v>
                </c:pt>
              </c:numCache>
            </c:numRef>
          </c:val>
        </c:ser>
        <c:dLbls>
          <c:dLblPos val="outEnd"/>
          <c:showLegendKey val="0"/>
          <c:showVal val="1"/>
          <c:showCatName val="0"/>
          <c:showSerName val="0"/>
          <c:showPercent val="0"/>
          <c:showBubbleSize val="0"/>
        </c:dLbls>
        <c:gapWidth val="115"/>
        <c:overlap val="-20"/>
        <c:axId val="408798048"/>
        <c:axId val="408794128"/>
      </c:barChart>
      <c:valAx>
        <c:axId val="408794128"/>
        <c:scaling>
          <c:orientation val="minMax"/>
          <c:max val="110"/>
          <c:min val="0"/>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08798048"/>
        <c:crosses val="autoZero"/>
        <c:crossBetween val="between"/>
        <c:majorUnit val="15"/>
      </c:valAx>
      <c:catAx>
        <c:axId val="408798048"/>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1" i="0" u="none" strike="noStrike" kern="1200" baseline="0">
                <a:solidFill>
                  <a:schemeClr val="bg1"/>
                </a:solidFill>
                <a:latin typeface="Sitka Banner" panose="02000505000000020004" pitchFamily="2" charset="0"/>
                <a:ea typeface="+mn-ea"/>
                <a:cs typeface="+mn-cs"/>
              </a:defRPr>
            </a:pPr>
            <a:endParaRPr lang="en-US"/>
          </a:p>
        </c:txPr>
        <c:crossAx val="408794128"/>
        <c:crosses val="autoZero"/>
        <c:auto val="1"/>
        <c:lblAlgn val="ctr"/>
        <c:lblOffset val="100"/>
        <c:noMultiLvlLbl val="0"/>
      </c:catAx>
      <c:spPr>
        <a:noFill/>
        <a:ln>
          <a:noFill/>
        </a:ln>
        <a:effectLst/>
      </c:spPr>
    </c:plotArea>
    <c:plotVisOnly val="1"/>
    <c:dispBlanksAs val="gap"/>
    <c:showDLblsOverMax val="0"/>
  </c:chart>
  <c:spPr>
    <a:solidFill>
      <a:srgbClr val="000000">
        <a:tint val="95000"/>
        <a:satMod val="170000"/>
      </a:srgbClr>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Reversed" id="22">
  <a:schemeClr val="accent2"/>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4">
  <a:schemeClr val="accent4"/>
</cs:colorStyle>
</file>

<file path=ppt/charts/colors7.xml><?xml version="1.0" encoding="utf-8"?>
<cs:colorStyle xmlns:cs="http://schemas.microsoft.com/office/drawing/2012/chartStyle" xmlns:a="http://schemas.openxmlformats.org/drawingml/2006/main" meth="withinLinearReversed" id="22">
  <a:schemeClr val="accent2"/>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7.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1FF43FC-6D79-4B4E-BEF3-684B0E407DF0}" type="datetimeFigureOut">
              <a:rPr lang="en-US" smtClean="0"/>
              <a:t>3/2/2020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5EC3A1D-1175-4B2D-B45D-68CB85AA4037}" type="slidenum">
              <a:rPr lang="en-US" smtClean="0"/>
              <a:t>‹#›</a:t>
            </a:fld>
            <a:endParaRPr lang="en-US"/>
          </a:p>
        </p:txBody>
      </p:sp>
    </p:spTree>
    <p:extLst>
      <p:ext uri="{BB962C8B-B14F-4D97-AF65-F5344CB8AC3E}">
        <p14:creationId xmlns:p14="http://schemas.microsoft.com/office/powerpoint/2010/main" val="354272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27FD690-1902-4EA9-8838-E9761BDB2D37}" type="datetimeFigureOut">
              <a:rPr lang="en-US" smtClean="0"/>
              <a:t>3/2/2020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0012220-C8F6-4585-8AC0-B5ACDBFA55DC}" type="slidenum">
              <a:rPr lang="en-US" smtClean="0"/>
              <a:t>‹#›</a:t>
            </a:fld>
            <a:endParaRPr lang="en-US"/>
          </a:p>
        </p:txBody>
      </p:sp>
    </p:spTree>
    <p:extLst>
      <p:ext uri="{BB962C8B-B14F-4D97-AF65-F5344CB8AC3E}">
        <p14:creationId xmlns:p14="http://schemas.microsoft.com/office/powerpoint/2010/main" val="2464872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1</a:t>
            </a:fld>
            <a:endParaRPr lang="en-US"/>
          </a:p>
        </p:txBody>
      </p:sp>
    </p:spTree>
    <p:extLst>
      <p:ext uri="{BB962C8B-B14F-4D97-AF65-F5344CB8AC3E}">
        <p14:creationId xmlns:p14="http://schemas.microsoft.com/office/powerpoint/2010/main" val="309071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10</a:t>
            </a:fld>
            <a:endParaRPr lang="en-US"/>
          </a:p>
        </p:txBody>
      </p:sp>
    </p:spTree>
    <p:extLst>
      <p:ext uri="{BB962C8B-B14F-4D97-AF65-F5344CB8AC3E}">
        <p14:creationId xmlns:p14="http://schemas.microsoft.com/office/powerpoint/2010/main" val="3141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11</a:t>
            </a:fld>
            <a:endParaRPr lang="en-US"/>
          </a:p>
        </p:txBody>
      </p:sp>
    </p:spTree>
    <p:extLst>
      <p:ext uri="{BB962C8B-B14F-4D97-AF65-F5344CB8AC3E}">
        <p14:creationId xmlns:p14="http://schemas.microsoft.com/office/powerpoint/2010/main" val="955221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12</a:t>
            </a:fld>
            <a:endParaRPr lang="en-US"/>
          </a:p>
        </p:txBody>
      </p:sp>
    </p:spTree>
    <p:extLst>
      <p:ext uri="{BB962C8B-B14F-4D97-AF65-F5344CB8AC3E}">
        <p14:creationId xmlns:p14="http://schemas.microsoft.com/office/powerpoint/2010/main" val="735104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13</a:t>
            </a:fld>
            <a:endParaRPr lang="en-US"/>
          </a:p>
        </p:txBody>
      </p:sp>
    </p:spTree>
    <p:extLst>
      <p:ext uri="{BB962C8B-B14F-4D97-AF65-F5344CB8AC3E}">
        <p14:creationId xmlns:p14="http://schemas.microsoft.com/office/powerpoint/2010/main" val="3238488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14</a:t>
            </a:fld>
            <a:endParaRPr lang="en-US"/>
          </a:p>
        </p:txBody>
      </p:sp>
    </p:spTree>
    <p:extLst>
      <p:ext uri="{BB962C8B-B14F-4D97-AF65-F5344CB8AC3E}">
        <p14:creationId xmlns:p14="http://schemas.microsoft.com/office/powerpoint/2010/main" val="97636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15</a:t>
            </a:fld>
            <a:endParaRPr lang="en-US"/>
          </a:p>
        </p:txBody>
      </p:sp>
    </p:spTree>
    <p:extLst>
      <p:ext uri="{BB962C8B-B14F-4D97-AF65-F5344CB8AC3E}">
        <p14:creationId xmlns:p14="http://schemas.microsoft.com/office/powerpoint/2010/main" val="3412150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16</a:t>
            </a:fld>
            <a:endParaRPr lang="en-US"/>
          </a:p>
        </p:txBody>
      </p:sp>
    </p:spTree>
    <p:extLst>
      <p:ext uri="{BB962C8B-B14F-4D97-AF65-F5344CB8AC3E}">
        <p14:creationId xmlns:p14="http://schemas.microsoft.com/office/powerpoint/2010/main" val="3090288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17</a:t>
            </a:fld>
            <a:endParaRPr lang="en-US"/>
          </a:p>
        </p:txBody>
      </p:sp>
    </p:spTree>
    <p:extLst>
      <p:ext uri="{BB962C8B-B14F-4D97-AF65-F5344CB8AC3E}">
        <p14:creationId xmlns:p14="http://schemas.microsoft.com/office/powerpoint/2010/main" val="220833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18</a:t>
            </a:fld>
            <a:endParaRPr lang="en-US"/>
          </a:p>
        </p:txBody>
      </p:sp>
    </p:spTree>
    <p:extLst>
      <p:ext uri="{BB962C8B-B14F-4D97-AF65-F5344CB8AC3E}">
        <p14:creationId xmlns:p14="http://schemas.microsoft.com/office/powerpoint/2010/main" val="1561950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2</a:t>
            </a:fld>
            <a:endParaRPr lang="en-US"/>
          </a:p>
        </p:txBody>
      </p:sp>
    </p:spTree>
    <p:extLst>
      <p:ext uri="{BB962C8B-B14F-4D97-AF65-F5344CB8AC3E}">
        <p14:creationId xmlns:p14="http://schemas.microsoft.com/office/powerpoint/2010/main" val="1198456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3</a:t>
            </a:fld>
            <a:endParaRPr lang="en-US"/>
          </a:p>
        </p:txBody>
      </p:sp>
    </p:spTree>
    <p:extLst>
      <p:ext uri="{BB962C8B-B14F-4D97-AF65-F5344CB8AC3E}">
        <p14:creationId xmlns:p14="http://schemas.microsoft.com/office/powerpoint/2010/main" val="2910480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4</a:t>
            </a:fld>
            <a:endParaRPr lang="en-US"/>
          </a:p>
        </p:txBody>
      </p:sp>
    </p:spTree>
    <p:extLst>
      <p:ext uri="{BB962C8B-B14F-4D97-AF65-F5344CB8AC3E}">
        <p14:creationId xmlns:p14="http://schemas.microsoft.com/office/powerpoint/2010/main" val="276285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5</a:t>
            </a:fld>
            <a:endParaRPr lang="en-US"/>
          </a:p>
        </p:txBody>
      </p:sp>
    </p:spTree>
    <p:extLst>
      <p:ext uri="{BB962C8B-B14F-4D97-AF65-F5344CB8AC3E}">
        <p14:creationId xmlns:p14="http://schemas.microsoft.com/office/powerpoint/2010/main" val="1931869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6</a:t>
            </a:fld>
            <a:endParaRPr lang="en-US"/>
          </a:p>
        </p:txBody>
      </p:sp>
    </p:spTree>
    <p:extLst>
      <p:ext uri="{BB962C8B-B14F-4D97-AF65-F5344CB8AC3E}">
        <p14:creationId xmlns:p14="http://schemas.microsoft.com/office/powerpoint/2010/main" val="3841895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7</a:t>
            </a:fld>
            <a:endParaRPr lang="en-US"/>
          </a:p>
        </p:txBody>
      </p:sp>
    </p:spTree>
    <p:extLst>
      <p:ext uri="{BB962C8B-B14F-4D97-AF65-F5344CB8AC3E}">
        <p14:creationId xmlns:p14="http://schemas.microsoft.com/office/powerpoint/2010/main" val="261016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8</a:t>
            </a:fld>
            <a:endParaRPr lang="en-US"/>
          </a:p>
        </p:txBody>
      </p:sp>
    </p:spTree>
    <p:extLst>
      <p:ext uri="{BB962C8B-B14F-4D97-AF65-F5344CB8AC3E}">
        <p14:creationId xmlns:p14="http://schemas.microsoft.com/office/powerpoint/2010/main" val="141609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12220-C8F6-4585-8AC0-B5ACDBFA55DC}" type="slidenum">
              <a:rPr lang="en-US" smtClean="0"/>
              <a:t>9</a:t>
            </a:fld>
            <a:endParaRPr lang="en-US"/>
          </a:p>
        </p:txBody>
      </p:sp>
    </p:spTree>
    <p:extLst>
      <p:ext uri="{BB962C8B-B14F-4D97-AF65-F5344CB8AC3E}">
        <p14:creationId xmlns:p14="http://schemas.microsoft.com/office/powerpoint/2010/main" val="2880823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B64071-6A5A-4AA0-BB8C-692E013E27F1}"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61A32-4D76-4D08-83B8-6460860EB43B}" type="slidenum">
              <a:rPr lang="en-US" smtClean="0"/>
              <a:t>‹#›</a:t>
            </a:fld>
            <a:endParaRPr lang="en-US"/>
          </a:p>
        </p:txBody>
      </p:sp>
    </p:spTree>
    <p:extLst>
      <p:ext uri="{BB962C8B-B14F-4D97-AF65-F5344CB8AC3E}">
        <p14:creationId xmlns:p14="http://schemas.microsoft.com/office/powerpoint/2010/main" val="1533918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B64071-6A5A-4AA0-BB8C-692E013E27F1}"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61A32-4D76-4D08-83B8-6460860EB43B}" type="slidenum">
              <a:rPr lang="en-US" smtClean="0"/>
              <a:t>‹#›</a:t>
            </a:fld>
            <a:endParaRPr lang="en-US"/>
          </a:p>
        </p:txBody>
      </p:sp>
    </p:spTree>
    <p:extLst>
      <p:ext uri="{BB962C8B-B14F-4D97-AF65-F5344CB8AC3E}">
        <p14:creationId xmlns:p14="http://schemas.microsoft.com/office/powerpoint/2010/main" val="3779718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B64071-6A5A-4AA0-BB8C-692E013E27F1}"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61A32-4D76-4D08-83B8-6460860EB43B}" type="slidenum">
              <a:rPr lang="en-US" smtClean="0"/>
              <a:t>‹#›</a:t>
            </a:fld>
            <a:endParaRPr lang="en-US"/>
          </a:p>
        </p:txBody>
      </p:sp>
    </p:spTree>
    <p:extLst>
      <p:ext uri="{BB962C8B-B14F-4D97-AF65-F5344CB8AC3E}">
        <p14:creationId xmlns:p14="http://schemas.microsoft.com/office/powerpoint/2010/main" val="77074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B64071-6A5A-4AA0-BB8C-692E013E27F1}"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61A32-4D76-4D08-83B8-6460860EB43B}" type="slidenum">
              <a:rPr lang="en-US" smtClean="0"/>
              <a:t>‹#›</a:t>
            </a:fld>
            <a:endParaRPr lang="en-US"/>
          </a:p>
        </p:txBody>
      </p:sp>
    </p:spTree>
    <p:extLst>
      <p:ext uri="{BB962C8B-B14F-4D97-AF65-F5344CB8AC3E}">
        <p14:creationId xmlns:p14="http://schemas.microsoft.com/office/powerpoint/2010/main" val="1218031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B64071-6A5A-4AA0-BB8C-692E013E27F1}"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61A32-4D76-4D08-83B8-6460860EB43B}" type="slidenum">
              <a:rPr lang="en-US" smtClean="0"/>
              <a:t>‹#›</a:t>
            </a:fld>
            <a:endParaRPr lang="en-US"/>
          </a:p>
        </p:txBody>
      </p:sp>
    </p:spTree>
    <p:extLst>
      <p:ext uri="{BB962C8B-B14F-4D97-AF65-F5344CB8AC3E}">
        <p14:creationId xmlns:p14="http://schemas.microsoft.com/office/powerpoint/2010/main" val="2368950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B64071-6A5A-4AA0-BB8C-692E013E27F1}"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61A32-4D76-4D08-83B8-6460860EB43B}" type="slidenum">
              <a:rPr lang="en-US" smtClean="0"/>
              <a:t>‹#›</a:t>
            </a:fld>
            <a:endParaRPr lang="en-US"/>
          </a:p>
        </p:txBody>
      </p:sp>
    </p:spTree>
    <p:extLst>
      <p:ext uri="{BB962C8B-B14F-4D97-AF65-F5344CB8AC3E}">
        <p14:creationId xmlns:p14="http://schemas.microsoft.com/office/powerpoint/2010/main" val="34420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B64071-6A5A-4AA0-BB8C-692E013E27F1}" type="datetimeFigureOut">
              <a:rPr lang="en-US" smtClean="0"/>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B61A32-4D76-4D08-83B8-6460860EB43B}" type="slidenum">
              <a:rPr lang="en-US" smtClean="0"/>
              <a:t>‹#›</a:t>
            </a:fld>
            <a:endParaRPr lang="en-US"/>
          </a:p>
        </p:txBody>
      </p:sp>
    </p:spTree>
    <p:extLst>
      <p:ext uri="{BB962C8B-B14F-4D97-AF65-F5344CB8AC3E}">
        <p14:creationId xmlns:p14="http://schemas.microsoft.com/office/powerpoint/2010/main" val="2231952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B64071-6A5A-4AA0-BB8C-692E013E27F1}" type="datetimeFigureOut">
              <a:rPr lang="en-US" smtClean="0"/>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B61A32-4D76-4D08-83B8-6460860EB43B}" type="slidenum">
              <a:rPr lang="en-US" smtClean="0"/>
              <a:t>‹#›</a:t>
            </a:fld>
            <a:endParaRPr lang="en-US"/>
          </a:p>
        </p:txBody>
      </p:sp>
    </p:spTree>
    <p:extLst>
      <p:ext uri="{BB962C8B-B14F-4D97-AF65-F5344CB8AC3E}">
        <p14:creationId xmlns:p14="http://schemas.microsoft.com/office/powerpoint/2010/main" val="3853235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B64071-6A5A-4AA0-BB8C-692E013E27F1}" type="datetimeFigureOut">
              <a:rPr lang="en-US" smtClean="0"/>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B61A32-4D76-4D08-83B8-6460860EB43B}" type="slidenum">
              <a:rPr lang="en-US" smtClean="0"/>
              <a:t>‹#›</a:t>
            </a:fld>
            <a:endParaRPr lang="en-US"/>
          </a:p>
        </p:txBody>
      </p:sp>
    </p:spTree>
    <p:extLst>
      <p:ext uri="{BB962C8B-B14F-4D97-AF65-F5344CB8AC3E}">
        <p14:creationId xmlns:p14="http://schemas.microsoft.com/office/powerpoint/2010/main" val="423092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B64071-6A5A-4AA0-BB8C-692E013E27F1}"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61A32-4D76-4D08-83B8-6460860EB43B}" type="slidenum">
              <a:rPr lang="en-US" smtClean="0"/>
              <a:t>‹#›</a:t>
            </a:fld>
            <a:endParaRPr lang="en-US"/>
          </a:p>
        </p:txBody>
      </p:sp>
    </p:spTree>
    <p:extLst>
      <p:ext uri="{BB962C8B-B14F-4D97-AF65-F5344CB8AC3E}">
        <p14:creationId xmlns:p14="http://schemas.microsoft.com/office/powerpoint/2010/main" val="603476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B64071-6A5A-4AA0-BB8C-692E013E27F1}"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61A32-4D76-4D08-83B8-6460860EB43B}" type="slidenum">
              <a:rPr lang="en-US" smtClean="0"/>
              <a:t>‹#›</a:t>
            </a:fld>
            <a:endParaRPr lang="en-US"/>
          </a:p>
        </p:txBody>
      </p:sp>
    </p:spTree>
    <p:extLst>
      <p:ext uri="{BB962C8B-B14F-4D97-AF65-F5344CB8AC3E}">
        <p14:creationId xmlns:p14="http://schemas.microsoft.com/office/powerpoint/2010/main" val="3861312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64071-6A5A-4AA0-BB8C-692E013E27F1}" type="datetimeFigureOut">
              <a:rPr lang="en-US" smtClean="0"/>
              <a:t>3/2/2020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61A32-4D76-4D08-83B8-6460860EB43B}" type="slidenum">
              <a:rPr lang="en-US" smtClean="0"/>
              <a:t>‹#›</a:t>
            </a:fld>
            <a:endParaRPr lang="en-US"/>
          </a:p>
        </p:txBody>
      </p:sp>
    </p:spTree>
    <p:extLst>
      <p:ext uri="{BB962C8B-B14F-4D97-AF65-F5344CB8AC3E}">
        <p14:creationId xmlns:p14="http://schemas.microsoft.com/office/powerpoint/2010/main" val="411922741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image" Target="../media/image56.png"/><Relationship Id="rId7" Type="http://schemas.openxmlformats.org/officeDocument/2006/relationships/chart" Target="../charts/chart1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image" Target="../media/image58.jpeg"/><Relationship Id="rId10" Type="http://schemas.openxmlformats.org/officeDocument/2006/relationships/image" Target="../media/image60.png"/><Relationship Id="rId4" Type="http://schemas.openxmlformats.org/officeDocument/2006/relationships/image" Target="../media/image57.jpe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chart" Target="../charts/chart16.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80764" y="1573382"/>
            <a:ext cx="3711236" cy="371123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64" y="0"/>
            <a:ext cx="8458200" cy="6858000"/>
          </a:xfrm>
          <a:prstGeom prst="rect">
            <a:avLst/>
          </a:prstGeom>
        </p:spPr>
      </p:pic>
      <p:sp>
        <p:nvSpPr>
          <p:cNvPr id="10" name="Text Box 6"/>
          <p:cNvSpPr txBox="1">
            <a:spLocks noChangeArrowheads="1"/>
          </p:cNvSpPr>
          <p:nvPr/>
        </p:nvSpPr>
        <p:spPr bwMode="auto">
          <a:xfrm>
            <a:off x="534908" y="1983541"/>
            <a:ext cx="3517232" cy="931863"/>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dirty="0" smtClean="0">
                <a:ln>
                  <a:noFill/>
                </a:ln>
                <a:solidFill>
                  <a:srgbClr val="FFFFFF"/>
                </a:solidFill>
                <a:effectLst/>
                <a:latin typeface="Sitka Banner" panose="02000505000000020004" pitchFamily="2" charset="0"/>
              </a:rPr>
              <a:t>Annual Report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Text Box 4"/>
          <p:cNvSpPr txBox="1">
            <a:spLocks noChangeArrowheads="1"/>
          </p:cNvSpPr>
          <p:nvPr/>
        </p:nvSpPr>
        <p:spPr bwMode="auto">
          <a:xfrm>
            <a:off x="1620424" y="1284663"/>
            <a:ext cx="1346201" cy="1181100"/>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dirty="0" smtClean="0">
                <a:ln>
                  <a:noFill/>
                </a:ln>
                <a:solidFill>
                  <a:srgbClr val="C00000"/>
                </a:solidFill>
                <a:effectLst/>
                <a:latin typeface="Sitka Banner" panose="02000505000000020004" pitchFamily="2" charset="0"/>
              </a:rPr>
              <a:t>2019</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43124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8367"/>
          </a:xfrm>
        </p:spPr>
        <p:txBody>
          <a:bodyPr>
            <a:normAutofit/>
          </a:bodyPr>
          <a:lstStyle/>
          <a:p>
            <a:r>
              <a:rPr lang="en-US" sz="4000" dirty="0" smtClean="0">
                <a:latin typeface="Bahnschrift Light Condensed" panose="020B0502040204020203" pitchFamily="34" charset="0"/>
              </a:rPr>
              <a:t>Savannah Fire Department 2019 Annual Report: Fire Analysis</a:t>
            </a:r>
            <a:endParaRPr lang="en-US" sz="4000" dirty="0">
              <a:latin typeface="Bahnschrift Light Condensed" panose="020B0502040204020203"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4018908259"/>
              </p:ext>
            </p:extLst>
          </p:nvPr>
        </p:nvGraphicFramePr>
        <p:xfrm>
          <a:off x="6288429" y="1275347"/>
          <a:ext cx="5005638" cy="21536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157666717"/>
              </p:ext>
            </p:extLst>
          </p:nvPr>
        </p:nvGraphicFramePr>
        <p:xfrm>
          <a:off x="6288429" y="3660855"/>
          <a:ext cx="5005638" cy="28001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226833617"/>
              </p:ext>
            </p:extLst>
          </p:nvPr>
        </p:nvGraphicFramePr>
        <p:xfrm>
          <a:off x="978081" y="4298503"/>
          <a:ext cx="4644048" cy="1524805"/>
        </p:xfrm>
        <a:graphic>
          <a:graphicData uri="http://schemas.openxmlformats.org/drawingml/2006/table">
            <a:tbl>
              <a:tblPr>
                <a:tableStyleId>{5C22544A-7EE6-4342-B048-85BDC9FD1C3A}</a:tableStyleId>
              </a:tblPr>
              <a:tblGrid>
                <a:gridCol w="1470541"/>
                <a:gridCol w="1775012"/>
                <a:gridCol w="1398495"/>
              </a:tblGrid>
              <a:tr h="572955">
                <a:tc>
                  <a:txBody>
                    <a:bodyPr/>
                    <a:lstStyle/>
                    <a:p>
                      <a:pPr algn="ctr" fontAlgn="ctr"/>
                      <a:r>
                        <a:rPr lang="en-US" sz="1100" b="1" u="none" strike="noStrike" dirty="0">
                          <a:effectLst/>
                          <a:latin typeface="Sitka Banner" panose="02000505000000020004" pitchFamily="2" charset="0"/>
                        </a:rPr>
                        <a:t>Number of Building Fires in COS</a:t>
                      </a:r>
                      <a:endParaRPr lang="en-US" sz="1100" b="1" i="0" u="none" strike="noStrike" dirty="0">
                        <a:solidFill>
                          <a:srgbClr val="000000"/>
                        </a:solidFill>
                        <a:effectLst/>
                        <a:latin typeface="Sitka Banner" panose="02000505000000020004" pitchFamily="2" charset="0"/>
                      </a:endParaRPr>
                    </a:p>
                  </a:txBody>
                  <a:tcPr marL="9525" marR="9525" marT="9525" marB="0" anchor="ctr">
                    <a:solidFill>
                      <a:srgbClr val="94DE3A"/>
                    </a:solidFill>
                  </a:tcPr>
                </a:tc>
                <a:tc>
                  <a:txBody>
                    <a:bodyPr/>
                    <a:lstStyle/>
                    <a:p>
                      <a:pPr algn="ctr" fontAlgn="ctr"/>
                      <a:r>
                        <a:rPr lang="en-US" sz="1100" b="1" u="none" strike="noStrike" dirty="0">
                          <a:effectLst/>
                          <a:latin typeface="Sitka Banner" panose="02000505000000020004" pitchFamily="2" charset="0"/>
                        </a:rPr>
                        <a:t>Number of Building Fires Requiring Full SFD Response</a:t>
                      </a:r>
                      <a:endParaRPr lang="en-US" sz="1100" b="1" i="0" u="none" strike="noStrike" dirty="0">
                        <a:solidFill>
                          <a:srgbClr val="000000"/>
                        </a:solidFill>
                        <a:effectLst/>
                        <a:latin typeface="Sitka Banner" panose="02000505000000020004" pitchFamily="2" charset="0"/>
                      </a:endParaRPr>
                    </a:p>
                  </a:txBody>
                  <a:tcPr marL="9525" marR="9525" marT="9525" marB="0" anchor="ctr">
                    <a:solidFill>
                      <a:srgbClr val="94DE3A"/>
                    </a:solidFill>
                  </a:tcPr>
                </a:tc>
                <a:tc>
                  <a:txBody>
                    <a:bodyPr/>
                    <a:lstStyle/>
                    <a:p>
                      <a:pPr algn="ctr" fontAlgn="ctr"/>
                      <a:r>
                        <a:rPr lang="en-US" sz="1100" b="1" u="none" strike="noStrike" dirty="0">
                          <a:effectLst/>
                          <a:latin typeface="Sitka Banner" panose="02000505000000020004" pitchFamily="2" charset="0"/>
                        </a:rPr>
                        <a:t>Percentage</a:t>
                      </a:r>
                      <a:endParaRPr lang="en-US" sz="1100" b="1" i="0" u="none" strike="noStrike" dirty="0">
                        <a:solidFill>
                          <a:srgbClr val="000000"/>
                        </a:solidFill>
                        <a:effectLst/>
                        <a:latin typeface="Sitka Banner" panose="02000505000000020004" pitchFamily="2" charset="0"/>
                      </a:endParaRPr>
                    </a:p>
                  </a:txBody>
                  <a:tcPr marL="9525" marR="9525" marT="9525" marB="0" anchor="ctr">
                    <a:solidFill>
                      <a:srgbClr val="94DE3A"/>
                    </a:solidFill>
                  </a:tcPr>
                </a:tc>
              </a:tr>
              <a:tr h="238567">
                <a:tc>
                  <a:txBody>
                    <a:bodyPr/>
                    <a:lstStyle/>
                    <a:p>
                      <a:pPr algn="ctr" fontAlgn="ctr"/>
                      <a:r>
                        <a:rPr lang="en-US" sz="1100" b="1" u="none" strike="noStrike">
                          <a:effectLst/>
                          <a:latin typeface="Sitka Banner" panose="02000505000000020004" pitchFamily="2" charset="0"/>
                        </a:rPr>
                        <a:t>212</a:t>
                      </a:r>
                      <a:endParaRPr lang="en-US" sz="1100" b="1" i="0" u="none" strike="noStrike">
                        <a:solidFill>
                          <a:srgbClr val="000000"/>
                        </a:solidFill>
                        <a:effectLst/>
                        <a:latin typeface="Sitka Banner" panose="02000505000000020004" pitchFamily="2" charset="0"/>
                      </a:endParaRPr>
                    </a:p>
                  </a:txBody>
                  <a:tcPr marL="9525" marR="9525" marT="9525" marB="0" anchor="ctr">
                    <a:solidFill>
                      <a:srgbClr val="94DE3A"/>
                    </a:solidFill>
                  </a:tcPr>
                </a:tc>
                <a:tc>
                  <a:txBody>
                    <a:bodyPr/>
                    <a:lstStyle/>
                    <a:p>
                      <a:pPr algn="ctr" fontAlgn="ctr"/>
                      <a:r>
                        <a:rPr lang="en-US" sz="1100" b="1" u="none" strike="noStrike" dirty="0">
                          <a:effectLst/>
                          <a:latin typeface="Sitka Banner" panose="02000505000000020004" pitchFamily="2" charset="0"/>
                        </a:rPr>
                        <a:t>151</a:t>
                      </a:r>
                      <a:endParaRPr lang="en-US" sz="1100" b="1" i="0" u="none" strike="noStrike" dirty="0">
                        <a:solidFill>
                          <a:srgbClr val="000000"/>
                        </a:solidFill>
                        <a:effectLst/>
                        <a:latin typeface="Sitka Banner" panose="02000505000000020004" pitchFamily="2" charset="0"/>
                      </a:endParaRPr>
                    </a:p>
                  </a:txBody>
                  <a:tcPr marL="9525" marR="9525" marT="9525" marB="0" anchor="ctr">
                    <a:solidFill>
                      <a:srgbClr val="94DE3A"/>
                    </a:solidFill>
                  </a:tcPr>
                </a:tc>
                <a:tc>
                  <a:txBody>
                    <a:bodyPr/>
                    <a:lstStyle/>
                    <a:p>
                      <a:pPr algn="ctr" fontAlgn="ctr"/>
                      <a:r>
                        <a:rPr lang="en-US" sz="1100" b="1" u="none" strike="noStrike" dirty="0">
                          <a:effectLst/>
                          <a:latin typeface="Sitka Banner" panose="02000505000000020004" pitchFamily="2" charset="0"/>
                        </a:rPr>
                        <a:t>71%</a:t>
                      </a:r>
                      <a:endParaRPr lang="en-US" sz="1100" b="1" i="0" u="none" strike="noStrike" dirty="0">
                        <a:solidFill>
                          <a:srgbClr val="000000"/>
                        </a:solidFill>
                        <a:effectLst/>
                        <a:latin typeface="Sitka Banner" panose="02000505000000020004" pitchFamily="2" charset="0"/>
                      </a:endParaRPr>
                    </a:p>
                  </a:txBody>
                  <a:tcPr marL="9525" marR="9525" marT="9525" marB="0" anchor="ctr">
                    <a:solidFill>
                      <a:srgbClr val="94DE3A"/>
                    </a:solidFill>
                  </a:tcPr>
                </a:tc>
              </a:tr>
              <a:tr h="483812">
                <a:tc>
                  <a:txBody>
                    <a:bodyPr/>
                    <a:lstStyle/>
                    <a:p>
                      <a:pPr algn="ctr" fontAlgn="ctr"/>
                      <a:r>
                        <a:rPr lang="en-US" sz="1100" b="1" u="none" strike="noStrike" dirty="0">
                          <a:effectLst/>
                          <a:latin typeface="Sitka Banner" panose="02000505000000020004" pitchFamily="2" charset="0"/>
                        </a:rPr>
                        <a:t>Number of Building Fires Requiring NFPA 1710 Benchmarks</a:t>
                      </a:r>
                      <a:endParaRPr lang="en-US" sz="1100" b="1" i="0" u="none" strike="noStrike" dirty="0">
                        <a:solidFill>
                          <a:srgbClr val="000000"/>
                        </a:solidFill>
                        <a:effectLst/>
                        <a:latin typeface="Sitka Banner" panose="02000505000000020004" pitchFamily="2" charset="0"/>
                      </a:endParaRPr>
                    </a:p>
                  </a:txBody>
                  <a:tcPr marL="9525" marR="9525" marT="9525" marB="0">
                    <a:solidFill>
                      <a:srgbClr val="96ADEE"/>
                    </a:solidFill>
                  </a:tcPr>
                </a:tc>
                <a:tc>
                  <a:txBody>
                    <a:bodyPr/>
                    <a:lstStyle/>
                    <a:p>
                      <a:pPr algn="ctr" fontAlgn="ctr"/>
                      <a:r>
                        <a:rPr lang="en-US" sz="1100" b="1" u="none" strike="noStrike" dirty="0">
                          <a:effectLst/>
                          <a:latin typeface="Sitka Banner" panose="02000505000000020004" pitchFamily="2" charset="0"/>
                        </a:rPr>
                        <a:t>Number of SFD Response Meeting NFPA 1710 Benchmarks</a:t>
                      </a:r>
                      <a:endParaRPr lang="en-US" sz="1100" b="1" i="0" u="none" strike="noStrike" dirty="0">
                        <a:solidFill>
                          <a:srgbClr val="000000"/>
                        </a:solidFill>
                        <a:effectLst/>
                        <a:latin typeface="Sitka Banner" panose="02000505000000020004" pitchFamily="2" charset="0"/>
                      </a:endParaRPr>
                    </a:p>
                  </a:txBody>
                  <a:tcPr marL="9525" marR="9525" marT="9525" marB="0">
                    <a:solidFill>
                      <a:srgbClr val="96ADEE"/>
                    </a:solidFill>
                  </a:tcPr>
                </a:tc>
                <a:tc>
                  <a:txBody>
                    <a:bodyPr/>
                    <a:lstStyle/>
                    <a:p>
                      <a:pPr algn="ctr" fontAlgn="ctr"/>
                      <a:r>
                        <a:rPr lang="en-US" sz="1100" b="1" u="none" strike="noStrike" dirty="0">
                          <a:effectLst/>
                          <a:latin typeface="Sitka Banner" panose="02000505000000020004" pitchFamily="2" charset="0"/>
                        </a:rPr>
                        <a:t>NFPA 1710 Success Percentage by SFD</a:t>
                      </a:r>
                      <a:endParaRPr lang="en-US" sz="1100" b="1" i="0" u="none" strike="noStrike" dirty="0">
                        <a:solidFill>
                          <a:srgbClr val="000000"/>
                        </a:solidFill>
                        <a:effectLst/>
                        <a:latin typeface="Sitka Banner" panose="02000505000000020004" pitchFamily="2" charset="0"/>
                      </a:endParaRPr>
                    </a:p>
                  </a:txBody>
                  <a:tcPr marL="9525" marR="9525" marT="9525" marB="0">
                    <a:solidFill>
                      <a:srgbClr val="96ADEE"/>
                    </a:solidFill>
                  </a:tcPr>
                </a:tc>
              </a:tr>
              <a:tr h="200838">
                <a:tc>
                  <a:txBody>
                    <a:bodyPr/>
                    <a:lstStyle/>
                    <a:p>
                      <a:pPr algn="ctr" fontAlgn="ctr"/>
                      <a:r>
                        <a:rPr lang="en-US" sz="1100" b="1" u="none" strike="noStrike">
                          <a:effectLst/>
                          <a:latin typeface="Sitka Banner" panose="02000505000000020004" pitchFamily="2" charset="0"/>
                        </a:rPr>
                        <a:t>151</a:t>
                      </a:r>
                      <a:endParaRPr lang="en-US" sz="1100" b="1" i="0" u="none" strike="noStrike">
                        <a:solidFill>
                          <a:srgbClr val="000000"/>
                        </a:solidFill>
                        <a:effectLst/>
                        <a:latin typeface="Sitka Banner" panose="02000505000000020004" pitchFamily="2" charset="0"/>
                      </a:endParaRPr>
                    </a:p>
                  </a:txBody>
                  <a:tcPr marL="9525" marR="9525" marT="9525" marB="0">
                    <a:solidFill>
                      <a:srgbClr val="96ADEE"/>
                    </a:solidFill>
                  </a:tcPr>
                </a:tc>
                <a:tc>
                  <a:txBody>
                    <a:bodyPr/>
                    <a:lstStyle/>
                    <a:p>
                      <a:pPr algn="ctr" fontAlgn="ctr"/>
                      <a:r>
                        <a:rPr lang="en-US" sz="1100" b="1" u="none" strike="noStrike">
                          <a:effectLst/>
                          <a:latin typeface="Sitka Banner" panose="02000505000000020004" pitchFamily="2" charset="0"/>
                        </a:rPr>
                        <a:t>145</a:t>
                      </a:r>
                      <a:endParaRPr lang="en-US" sz="1100" b="1" i="0" u="none" strike="noStrike">
                        <a:solidFill>
                          <a:srgbClr val="000000"/>
                        </a:solidFill>
                        <a:effectLst/>
                        <a:latin typeface="Sitka Banner" panose="02000505000000020004" pitchFamily="2" charset="0"/>
                      </a:endParaRPr>
                    </a:p>
                  </a:txBody>
                  <a:tcPr marL="9525" marR="9525" marT="9525" marB="0">
                    <a:solidFill>
                      <a:srgbClr val="96ADEE"/>
                    </a:solidFill>
                  </a:tcPr>
                </a:tc>
                <a:tc>
                  <a:txBody>
                    <a:bodyPr/>
                    <a:lstStyle/>
                    <a:p>
                      <a:pPr algn="ctr" fontAlgn="ctr"/>
                      <a:r>
                        <a:rPr lang="en-US" sz="1100" b="1" u="none" strike="noStrike" dirty="0">
                          <a:effectLst/>
                          <a:latin typeface="Sitka Banner" panose="02000505000000020004" pitchFamily="2" charset="0"/>
                        </a:rPr>
                        <a:t>96%</a:t>
                      </a:r>
                      <a:endParaRPr lang="en-US" sz="1100" b="1" i="0" u="none" strike="noStrike" dirty="0">
                        <a:solidFill>
                          <a:srgbClr val="000000"/>
                        </a:solidFill>
                        <a:effectLst/>
                        <a:latin typeface="Sitka Banner" panose="02000505000000020004" pitchFamily="2" charset="0"/>
                      </a:endParaRPr>
                    </a:p>
                  </a:txBody>
                  <a:tcPr marL="9525" marR="9525" marT="9525" marB="0">
                    <a:solidFill>
                      <a:srgbClr val="96ADEE"/>
                    </a:solidFill>
                  </a:tcPr>
                </a:tc>
              </a:tr>
            </a:tbl>
          </a:graphicData>
        </a:graphic>
      </p:graphicFrame>
      <p:pic>
        <p:nvPicPr>
          <p:cNvPr id="3" name="Picture 2"/>
          <p:cNvPicPr>
            <a:picLocks noChangeAspect="1"/>
          </p:cNvPicPr>
          <p:nvPr/>
        </p:nvPicPr>
        <p:blipFill>
          <a:blip r:embed="rId5"/>
          <a:stretch>
            <a:fillRect/>
          </a:stretch>
        </p:blipFill>
        <p:spPr>
          <a:xfrm>
            <a:off x="4133263" y="1270925"/>
            <a:ext cx="1668409" cy="2226176"/>
          </a:xfrm>
          <a:prstGeom prst="rect">
            <a:avLst/>
          </a:prstGeom>
        </p:spPr>
      </p:pic>
      <p:pic>
        <p:nvPicPr>
          <p:cNvPr id="8" name="Picture 7"/>
          <p:cNvPicPr>
            <a:picLocks noChangeAspect="1"/>
          </p:cNvPicPr>
          <p:nvPr/>
        </p:nvPicPr>
        <p:blipFill>
          <a:blip r:embed="rId6"/>
          <a:stretch>
            <a:fillRect/>
          </a:stretch>
        </p:blipFill>
        <p:spPr>
          <a:xfrm>
            <a:off x="838200" y="1275347"/>
            <a:ext cx="1666316" cy="222175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7"/>
          <a:stretch>
            <a:fillRect/>
          </a:stretch>
        </p:blipFill>
        <p:spPr>
          <a:xfrm>
            <a:off x="2466947" y="1275348"/>
            <a:ext cx="1666316" cy="2221754"/>
          </a:xfrm>
          <a:prstGeom prst="rect">
            <a:avLst/>
          </a:prstGeom>
        </p:spPr>
      </p:pic>
    </p:spTree>
    <p:extLst>
      <p:ext uri="{BB962C8B-B14F-4D97-AF65-F5344CB8AC3E}">
        <p14:creationId xmlns:p14="http://schemas.microsoft.com/office/powerpoint/2010/main" val="28804981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8367"/>
          </a:xfrm>
        </p:spPr>
        <p:txBody>
          <a:bodyPr>
            <a:normAutofit fontScale="90000"/>
          </a:bodyPr>
          <a:lstStyle/>
          <a:p>
            <a:r>
              <a:rPr lang="en-US" sz="4000" dirty="0" smtClean="0">
                <a:latin typeface="Bahnschrift Light Condensed" panose="020B0502040204020203" pitchFamily="34" charset="0"/>
              </a:rPr>
              <a:t>Savannah Fire Department 2019 Annual Report: Special Operations</a:t>
            </a:r>
            <a:endParaRPr lang="en-US" sz="4000" dirty="0">
              <a:latin typeface="Bahnschrift Light Condensed" panose="020B0502040204020203"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3559968614"/>
              </p:ext>
            </p:extLst>
          </p:nvPr>
        </p:nvGraphicFramePr>
        <p:xfrm>
          <a:off x="188259" y="1043492"/>
          <a:ext cx="4733365" cy="45564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323135696"/>
              </p:ext>
            </p:extLst>
          </p:nvPr>
        </p:nvGraphicFramePr>
        <p:xfrm>
          <a:off x="5571565" y="1043492"/>
          <a:ext cx="5587702" cy="3649012"/>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a:blip r:embed="rId5"/>
          <a:stretch>
            <a:fillRect/>
          </a:stretch>
        </p:blipFill>
        <p:spPr>
          <a:xfrm>
            <a:off x="7026083" y="4929806"/>
            <a:ext cx="1695852" cy="170625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stretch>
            <a:fillRect/>
          </a:stretch>
        </p:blipFill>
        <p:spPr>
          <a:xfrm>
            <a:off x="8793960" y="4929806"/>
            <a:ext cx="1647823" cy="1706256"/>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stretch>
            <a:fillRect/>
          </a:stretch>
        </p:blipFill>
        <p:spPr>
          <a:xfrm>
            <a:off x="10513808" y="4929806"/>
            <a:ext cx="1290917" cy="17062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001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8367"/>
          </a:xfrm>
        </p:spPr>
        <p:txBody>
          <a:bodyPr>
            <a:normAutofit fontScale="90000"/>
          </a:bodyPr>
          <a:lstStyle/>
          <a:p>
            <a:r>
              <a:rPr lang="en-US" sz="4000" dirty="0" smtClean="0">
                <a:latin typeface="Bahnschrift Light Condensed" panose="020B0502040204020203" pitchFamily="34" charset="0"/>
              </a:rPr>
              <a:t>Savannah Fire Department 2019 Annual Report: Incident Analysis</a:t>
            </a:r>
            <a:endParaRPr lang="en-US" sz="4000" dirty="0">
              <a:latin typeface="Bahnschrift Light Condensed" panose="020B0502040204020203"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3258914269"/>
              </p:ext>
            </p:extLst>
          </p:nvPr>
        </p:nvGraphicFramePr>
        <p:xfrm>
          <a:off x="218962" y="1043493"/>
          <a:ext cx="5600701" cy="56531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extLst>
              <p:ext uri="{D42A27DB-BD31-4B8C-83A1-F6EECF244321}">
                <p14:modId xmlns:p14="http://schemas.microsoft.com/office/powerpoint/2010/main" val="630140906"/>
              </p:ext>
            </p:extLst>
          </p:nvPr>
        </p:nvGraphicFramePr>
        <p:xfrm>
          <a:off x="6266330" y="1043491"/>
          <a:ext cx="5383306" cy="56531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031770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8367"/>
          </a:xfrm>
        </p:spPr>
        <p:txBody>
          <a:bodyPr>
            <a:normAutofit/>
          </a:bodyPr>
          <a:lstStyle/>
          <a:p>
            <a:r>
              <a:rPr lang="en-US" sz="4000" dirty="0" smtClean="0">
                <a:latin typeface="Bahnschrift Light Condensed" panose="020B0502040204020203" pitchFamily="34" charset="0"/>
              </a:rPr>
              <a:t>Savannah Fire Department 2019 Annual Report: Logistics</a:t>
            </a:r>
            <a:endParaRPr lang="en-US" sz="4000" dirty="0">
              <a:latin typeface="Bahnschrift Light Condensed" panose="020B0502040204020203" pitchFamily="34" charset="0"/>
            </a:endParaRPr>
          </a:p>
        </p:txBody>
      </p:sp>
      <p:sp>
        <p:nvSpPr>
          <p:cNvPr id="4" name="Rectangle 3"/>
          <p:cNvSpPr/>
          <p:nvPr/>
        </p:nvSpPr>
        <p:spPr>
          <a:xfrm>
            <a:off x="838200" y="2612418"/>
            <a:ext cx="8047616" cy="3970318"/>
          </a:xfrm>
          <a:prstGeom prst="rect">
            <a:avLst/>
          </a:prstGeom>
        </p:spPr>
        <p:txBody>
          <a:bodyPr wrap="square">
            <a:spAutoFit/>
          </a:bodyPr>
          <a:lstStyle/>
          <a:p>
            <a:r>
              <a:rPr lang="en-US" dirty="0">
                <a:latin typeface="Sitka Banner" panose="02000505000000020004" pitchFamily="2" charset="0"/>
              </a:rPr>
              <a:t>The Logistics </a:t>
            </a:r>
            <a:r>
              <a:rPr lang="en-US" dirty="0" smtClean="0">
                <a:latin typeface="Sitka Banner" panose="02000505000000020004" pitchFamily="2" charset="0"/>
              </a:rPr>
              <a:t>Division is </a:t>
            </a:r>
            <a:r>
              <a:rPr lang="en-US" dirty="0">
                <a:latin typeface="Sitka Banner" panose="02000505000000020004" pitchFamily="2" charset="0"/>
              </a:rPr>
              <a:t>comprised of the </a:t>
            </a:r>
            <a:r>
              <a:rPr lang="en-US" dirty="0" smtClean="0">
                <a:latin typeface="Sitka Banner" panose="02000505000000020004" pitchFamily="2" charset="0"/>
              </a:rPr>
              <a:t>following: </a:t>
            </a:r>
            <a:r>
              <a:rPr lang="en-US" dirty="0">
                <a:latin typeface="Sitka Banner" panose="02000505000000020004" pitchFamily="2" charset="0"/>
              </a:rPr>
              <a:t>Fleet Management, Service Support, Budget &amp; Purchasing, Human Resources Administration, Fire </a:t>
            </a:r>
            <a:r>
              <a:rPr lang="en-US" dirty="0" smtClean="0">
                <a:latin typeface="Sitka Banner" panose="02000505000000020004" pitchFamily="2" charset="0"/>
              </a:rPr>
              <a:t>Prevention </a:t>
            </a:r>
            <a:r>
              <a:rPr lang="en-US" dirty="0">
                <a:latin typeface="Sitka Banner" panose="02000505000000020004" pitchFamily="2" charset="0"/>
              </a:rPr>
              <a:t>Office, and Training. </a:t>
            </a:r>
            <a:endParaRPr lang="en-US" dirty="0" smtClean="0">
              <a:latin typeface="Sitka Banner" panose="02000505000000020004" pitchFamily="2" charset="0"/>
            </a:endParaRPr>
          </a:p>
          <a:p>
            <a:pPr marL="285750" indent="-285750">
              <a:buFont typeface="Arial" panose="020B0604020202020204" pitchFamily="34" charset="0"/>
              <a:buChar char="•"/>
            </a:pPr>
            <a:r>
              <a:rPr lang="en-US" dirty="0" smtClean="0">
                <a:latin typeface="Sitka Banner" panose="02000505000000020004" pitchFamily="2" charset="0"/>
              </a:rPr>
              <a:t>The </a:t>
            </a:r>
            <a:r>
              <a:rPr lang="en-US" dirty="0">
                <a:latin typeface="Sitka Banner" panose="02000505000000020004" pitchFamily="2" charset="0"/>
              </a:rPr>
              <a:t>Training Division is responsible for providing educational training to all </a:t>
            </a:r>
            <a:r>
              <a:rPr lang="en-US" dirty="0" smtClean="0">
                <a:latin typeface="Sitka Banner" panose="02000505000000020004" pitchFamily="2" charset="0"/>
              </a:rPr>
              <a:t>service </a:t>
            </a:r>
            <a:r>
              <a:rPr lang="en-US" dirty="0">
                <a:latin typeface="Sitka Banner" panose="02000505000000020004" pitchFamily="2" charset="0"/>
              </a:rPr>
              <a:t>areas within the organization. </a:t>
            </a:r>
            <a:endParaRPr lang="en-US" dirty="0" smtClean="0">
              <a:latin typeface="Sitka Banner" panose="02000505000000020004" pitchFamily="2" charset="0"/>
            </a:endParaRPr>
          </a:p>
          <a:p>
            <a:pPr marL="285750" indent="-285750">
              <a:buFont typeface="Arial" panose="020B0604020202020204" pitchFamily="34" charset="0"/>
              <a:buChar char="•"/>
            </a:pPr>
            <a:r>
              <a:rPr lang="en-US" dirty="0" smtClean="0">
                <a:latin typeface="Sitka Banner" panose="02000505000000020004" pitchFamily="2" charset="0"/>
              </a:rPr>
              <a:t>The </a:t>
            </a:r>
            <a:r>
              <a:rPr lang="en-US" dirty="0">
                <a:latin typeface="Sitka Banner" panose="02000505000000020004" pitchFamily="2" charset="0"/>
              </a:rPr>
              <a:t>Fleet Division works with the City’s Vehicle Maintenance shop for </a:t>
            </a:r>
            <a:r>
              <a:rPr lang="en-US" dirty="0" smtClean="0">
                <a:latin typeface="Sitka Banner" panose="02000505000000020004" pitchFamily="2" charset="0"/>
              </a:rPr>
              <a:t>preventative </a:t>
            </a:r>
            <a:r>
              <a:rPr lang="en-US" dirty="0">
                <a:latin typeface="Sitka Banner" panose="02000505000000020004" pitchFamily="2" charset="0"/>
              </a:rPr>
              <a:t>maintenance and repairs to our equipment and vehicles. </a:t>
            </a:r>
            <a:endParaRPr lang="en-US" dirty="0" smtClean="0">
              <a:latin typeface="Sitka Banner" panose="02000505000000020004" pitchFamily="2" charset="0"/>
            </a:endParaRPr>
          </a:p>
          <a:p>
            <a:pPr marL="285750" indent="-285750">
              <a:buFont typeface="Arial" panose="020B0604020202020204" pitchFamily="34" charset="0"/>
              <a:buChar char="•"/>
            </a:pPr>
            <a:r>
              <a:rPr lang="en-US" dirty="0" smtClean="0">
                <a:latin typeface="Sitka Banner" panose="02000505000000020004" pitchFamily="2" charset="0"/>
              </a:rPr>
              <a:t>The </a:t>
            </a:r>
            <a:r>
              <a:rPr lang="en-US" dirty="0">
                <a:latin typeface="Sitka Banner" panose="02000505000000020004" pitchFamily="2" charset="0"/>
              </a:rPr>
              <a:t>Fire Prevention Office includes the </a:t>
            </a:r>
            <a:r>
              <a:rPr lang="en-US" dirty="0" smtClean="0">
                <a:latin typeface="Sitka Banner" panose="02000505000000020004" pitchFamily="2" charset="0"/>
              </a:rPr>
              <a:t>Arson and </a:t>
            </a:r>
            <a:r>
              <a:rPr lang="en-US" dirty="0">
                <a:latin typeface="Sitka Banner" panose="02000505000000020004" pitchFamily="2" charset="0"/>
              </a:rPr>
              <a:t>Inspections </a:t>
            </a:r>
            <a:r>
              <a:rPr lang="en-US" dirty="0" smtClean="0">
                <a:latin typeface="Sitka Banner" panose="02000505000000020004" pitchFamily="2" charset="0"/>
              </a:rPr>
              <a:t>offices </a:t>
            </a:r>
            <a:r>
              <a:rPr lang="en-US" dirty="0">
                <a:latin typeface="Sitka Banner" panose="02000505000000020004" pitchFamily="2" charset="0"/>
              </a:rPr>
              <a:t>who </a:t>
            </a:r>
            <a:r>
              <a:rPr lang="en-US" dirty="0" smtClean="0">
                <a:latin typeface="Sitka Banner" panose="02000505000000020004" pitchFamily="2" charset="0"/>
              </a:rPr>
              <a:t>enforce </a:t>
            </a:r>
            <a:r>
              <a:rPr lang="en-US" dirty="0">
                <a:latin typeface="Sitka Banner" panose="02000505000000020004" pitchFamily="2" charset="0"/>
              </a:rPr>
              <a:t>fire code </a:t>
            </a:r>
            <a:r>
              <a:rPr lang="en-US" dirty="0" smtClean="0">
                <a:latin typeface="Sitka Banner" panose="02000505000000020004" pitchFamily="2" charset="0"/>
              </a:rPr>
              <a:t>compliance, </a:t>
            </a:r>
            <a:r>
              <a:rPr lang="en-US" dirty="0">
                <a:latin typeface="Sitka Banner" panose="02000505000000020004" pitchFamily="2" charset="0"/>
              </a:rPr>
              <a:t>conducts plan reviews and inspections. </a:t>
            </a:r>
          </a:p>
          <a:p>
            <a:r>
              <a:rPr lang="en-US" dirty="0">
                <a:latin typeface="Sitka Banner" panose="02000505000000020004" pitchFamily="2" charset="0"/>
              </a:rPr>
              <a:t>The Logistics Division also oversees the Research and Planning Office </a:t>
            </a:r>
            <a:r>
              <a:rPr lang="en-US" dirty="0" smtClean="0">
                <a:latin typeface="Sitka Banner" panose="02000505000000020004" pitchFamily="2" charset="0"/>
              </a:rPr>
              <a:t>(RPO) which </a:t>
            </a:r>
            <a:r>
              <a:rPr lang="en-US" dirty="0">
                <a:latin typeface="Sitka Banner" panose="02000505000000020004" pitchFamily="2" charset="0"/>
              </a:rPr>
              <a:t>is responsible for maintaining </a:t>
            </a:r>
            <a:r>
              <a:rPr lang="en-US" dirty="0" smtClean="0">
                <a:latin typeface="Sitka Banner" panose="02000505000000020004" pitchFamily="2" charset="0"/>
              </a:rPr>
              <a:t>compliances with </a:t>
            </a:r>
            <a:r>
              <a:rPr lang="en-US" dirty="0">
                <a:latin typeface="Sitka Banner" panose="02000505000000020004" pitchFamily="2" charset="0"/>
              </a:rPr>
              <a:t>the Center of Public Safety Excellence (</a:t>
            </a:r>
            <a:r>
              <a:rPr lang="en-US" dirty="0" smtClean="0">
                <a:latin typeface="Sitka Banner" panose="02000505000000020004" pitchFamily="2" charset="0"/>
              </a:rPr>
              <a:t>CPSE) and the </a:t>
            </a:r>
            <a:r>
              <a:rPr lang="en-US" dirty="0">
                <a:latin typeface="Sitka Banner" panose="02000505000000020004" pitchFamily="2" charset="0"/>
              </a:rPr>
              <a:t>Insurance Services </a:t>
            </a:r>
            <a:r>
              <a:rPr lang="en-US" dirty="0" smtClean="0">
                <a:latin typeface="Sitka Banner" panose="02000505000000020004" pitchFamily="2" charset="0"/>
              </a:rPr>
              <a:t>Office. RPO is also responsible for Data and Records </a:t>
            </a:r>
            <a:r>
              <a:rPr lang="en-US" dirty="0">
                <a:latin typeface="Sitka Banner" panose="02000505000000020004" pitchFamily="2" charset="0"/>
              </a:rPr>
              <a:t>Management </a:t>
            </a:r>
            <a:r>
              <a:rPr lang="en-US" dirty="0" smtClean="0">
                <a:latin typeface="Sitka Banner" panose="02000505000000020004" pitchFamily="2" charset="0"/>
              </a:rPr>
              <a:t>and calculates </a:t>
            </a:r>
            <a:r>
              <a:rPr lang="en-US" dirty="0">
                <a:latin typeface="Sitka Banner" panose="02000505000000020004" pitchFamily="2" charset="0"/>
              </a:rPr>
              <a:t>the performance baselines and </a:t>
            </a:r>
            <a:r>
              <a:rPr lang="en-US" dirty="0" smtClean="0">
                <a:latin typeface="Sitka Banner" panose="02000505000000020004" pitchFamily="2" charset="0"/>
              </a:rPr>
              <a:t>benchmarks </a:t>
            </a:r>
            <a:r>
              <a:rPr lang="en-US" dirty="0">
                <a:latin typeface="Sitka Banner" panose="02000505000000020004" pitchFamily="2" charset="0"/>
              </a:rPr>
              <a:t>to ensure </a:t>
            </a:r>
            <a:r>
              <a:rPr lang="en-US" dirty="0" smtClean="0">
                <a:latin typeface="Sitka Banner" panose="02000505000000020004" pitchFamily="2" charset="0"/>
              </a:rPr>
              <a:t>SFD </a:t>
            </a:r>
            <a:r>
              <a:rPr lang="en-US" dirty="0">
                <a:latin typeface="Sitka Banner" panose="02000505000000020004" pitchFamily="2" charset="0"/>
              </a:rPr>
              <a:t>is meeting or exceeding their response commitments to the community.</a:t>
            </a:r>
          </a:p>
        </p:txBody>
      </p:sp>
      <p:pic>
        <p:nvPicPr>
          <p:cNvPr id="5" name="Picture 4"/>
          <p:cNvPicPr>
            <a:picLocks noChangeAspect="1"/>
          </p:cNvPicPr>
          <p:nvPr/>
        </p:nvPicPr>
        <p:blipFill>
          <a:blip r:embed="rId3"/>
          <a:stretch>
            <a:fillRect/>
          </a:stretch>
        </p:blipFill>
        <p:spPr>
          <a:xfrm>
            <a:off x="838200" y="1089860"/>
            <a:ext cx="1695238" cy="1476190"/>
          </a:xfrm>
          <a:prstGeom prst="rect">
            <a:avLst/>
          </a:prstGeom>
          <a:ln>
            <a:noFill/>
          </a:ln>
          <a:effectLst>
            <a:outerShdw blurRad="190500" algn="tl" rotWithShape="0">
              <a:srgbClr val="000000">
                <a:alpha val="70000"/>
              </a:srgbClr>
            </a:outerShdw>
          </a:effectLst>
        </p:spPr>
      </p:pic>
      <p:sp>
        <p:nvSpPr>
          <p:cNvPr id="6" name="Rectangle 5"/>
          <p:cNvSpPr/>
          <p:nvPr/>
        </p:nvSpPr>
        <p:spPr>
          <a:xfrm>
            <a:off x="2533438" y="1504789"/>
            <a:ext cx="2438399" cy="646331"/>
          </a:xfrm>
          <a:prstGeom prst="rect">
            <a:avLst/>
          </a:prstGeom>
        </p:spPr>
        <p:txBody>
          <a:bodyPr wrap="square">
            <a:spAutoFit/>
          </a:bodyPr>
          <a:lstStyle/>
          <a:p>
            <a:pPr algn="ctr"/>
            <a:r>
              <a:rPr lang="en-US" dirty="0">
                <a:latin typeface="Sitka Banner" panose="02000505000000020004" pitchFamily="2" charset="0"/>
              </a:rPr>
              <a:t>Curtis Wallace</a:t>
            </a:r>
          </a:p>
          <a:p>
            <a:pPr algn="ctr"/>
            <a:r>
              <a:rPr lang="en-US" dirty="0">
                <a:latin typeface="Sitka Banner" panose="02000505000000020004" pitchFamily="2" charset="0"/>
              </a:rPr>
              <a:t>Assistant Chief Logistics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5816" y="1467127"/>
            <a:ext cx="2717845" cy="1760167"/>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10" name="Picture 9"/>
          <p:cNvPicPr>
            <a:picLocks noChangeAspect="1"/>
          </p:cNvPicPr>
          <p:nvPr/>
        </p:nvPicPr>
        <p:blipFill>
          <a:blip r:embed="rId5"/>
          <a:stretch>
            <a:fillRect/>
          </a:stretch>
        </p:blipFill>
        <p:spPr>
          <a:xfrm>
            <a:off x="9211902" y="3496235"/>
            <a:ext cx="2141898" cy="286407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3927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8367"/>
          </a:xfrm>
        </p:spPr>
        <p:txBody>
          <a:bodyPr>
            <a:normAutofit/>
          </a:bodyPr>
          <a:lstStyle/>
          <a:p>
            <a:r>
              <a:rPr lang="en-US" sz="4000" dirty="0" smtClean="0">
                <a:latin typeface="Bahnschrift Light Condensed" panose="020B0502040204020203" pitchFamily="34" charset="0"/>
              </a:rPr>
              <a:t>Savannah Fire Department 2019 Annual Report: Logistics</a:t>
            </a:r>
            <a:endParaRPr lang="en-US" sz="4000" dirty="0">
              <a:latin typeface="Bahnschrift Light Condensed" panose="020B0502040204020203" pitchFamily="34" charset="0"/>
            </a:endParaRPr>
          </a:p>
        </p:txBody>
      </p:sp>
      <p:pic>
        <p:nvPicPr>
          <p:cNvPr id="4" name="Picture 3"/>
          <p:cNvPicPr>
            <a:picLocks noChangeAspect="1"/>
          </p:cNvPicPr>
          <p:nvPr/>
        </p:nvPicPr>
        <p:blipFill>
          <a:blip r:embed="rId3"/>
          <a:stretch>
            <a:fillRect/>
          </a:stretch>
        </p:blipFill>
        <p:spPr>
          <a:xfrm>
            <a:off x="8181474" y="5045336"/>
            <a:ext cx="3727241" cy="1423194"/>
          </a:xfrm>
          <a:prstGeom prst="rect">
            <a:avLst/>
          </a:prstGeom>
        </p:spPr>
      </p:pic>
      <p:pic>
        <p:nvPicPr>
          <p:cNvPr id="5" name="Picture 4"/>
          <p:cNvPicPr>
            <a:picLocks noChangeAspect="1"/>
          </p:cNvPicPr>
          <p:nvPr/>
        </p:nvPicPr>
        <p:blipFill>
          <a:blip r:embed="rId4"/>
          <a:stretch>
            <a:fillRect/>
          </a:stretch>
        </p:blipFill>
        <p:spPr>
          <a:xfrm>
            <a:off x="9577555" y="1506960"/>
            <a:ext cx="2331160" cy="1746816"/>
          </a:xfrm>
          <a:prstGeom prst="rect">
            <a:avLst/>
          </a:prstGeom>
        </p:spPr>
      </p:pic>
      <p:pic>
        <p:nvPicPr>
          <p:cNvPr id="7" name="Picture 6"/>
          <p:cNvPicPr>
            <a:picLocks noChangeAspect="1"/>
          </p:cNvPicPr>
          <p:nvPr/>
        </p:nvPicPr>
        <p:blipFill>
          <a:blip r:embed="rId5"/>
          <a:stretch>
            <a:fillRect/>
          </a:stretch>
        </p:blipFill>
        <p:spPr>
          <a:xfrm>
            <a:off x="10020415" y="3404071"/>
            <a:ext cx="1888300" cy="1490970"/>
          </a:xfrm>
          <a:prstGeom prst="rect">
            <a:avLst/>
          </a:prstGeom>
        </p:spPr>
      </p:pic>
      <p:sp>
        <p:nvSpPr>
          <p:cNvPr id="3" name="Rectangle 2"/>
          <p:cNvSpPr/>
          <p:nvPr/>
        </p:nvSpPr>
        <p:spPr>
          <a:xfrm>
            <a:off x="320842" y="1226206"/>
            <a:ext cx="9179926" cy="1754326"/>
          </a:xfrm>
          <a:prstGeom prst="rect">
            <a:avLst/>
          </a:prstGeom>
        </p:spPr>
        <p:txBody>
          <a:bodyPr wrap="square">
            <a:spAutoFit/>
          </a:bodyPr>
          <a:lstStyle/>
          <a:p>
            <a:r>
              <a:rPr lang="en-US" dirty="0" smtClean="0">
                <a:solidFill>
                  <a:srgbClr val="FF0000"/>
                </a:solidFill>
              </a:rPr>
              <a:t>Fleet</a:t>
            </a:r>
          </a:p>
          <a:p>
            <a:pPr marL="285750" indent="-285750">
              <a:buFont typeface="Arial" panose="020B0604020202020204" pitchFamily="34" charset="0"/>
              <a:buChar char="•"/>
            </a:pPr>
            <a:r>
              <a:rPr lang="en-US" dirty="0" smtClean="0"/>
              <a:t>Apparatus </a:t>
            </a:r>
            <a:r>
              <a:rPr lang="en-US" dirty="0"/>
              <a:t>Pumps tested and passed according to NFPA 1901: 33 (all)</a:t>
            </a:r>
          </a:p>
          <a:p>
            <a:pPr marL="285750" indent="-285750">
              <a:buFont typeface="Arial" panose="020B0604020202020204" pitchFamily="34" charset="0"/>
              <a:buChar char="•"/>
            </a:pPr>
            <a:r>
              <a:rPr lang="en-US" dirty="0"/>
              <a:t>Apparatus serviced/maintained according to NFPA 1911 by shop: 30 (of 33)</a:t>
            </a:r>
          </a:p>
          <a:p>
            <a:pPr marL="285750" indent="-285750">
              <a:buFont typeface="Arial" panose="020B0604020202020204" pitchFamily="34" charset="0"/>
              <a:buChar char="•"/>
            </a:pPr>
            <a:r>
              <a:rPr lang="en-US" dirty="0"/>
              <a:t>Aerial Device testing (outsourced 3rd Party) according to NFPA 1914: 9 tested and passed (all)</a:t>
            </a:r>
          </a:p>
          <a:p>
            <a:pPr marL="285750" indent="-285750">
              <a:buFont typeface="Arial" panose="020B0604020202020204" pitchFamily="34" charset="0"/>
              <a:buChar char="•"/>
            </a:pPr>
            <a:r>
              <a:rPr lang="en-US" dirty="0"/>
              <a:t>Ground Ladders tested: (ground feet) 5200’</a:t>
            </a:r>
          </a:p>
          <a:p>
            <a:pPr marL="285750" indent="-285750">
              <a:buFont typeface="Arial" panose="020B0604020202020204" pitchFamily="34" charset="0"/>
              <a:buChar char="•"/>
            </a:pPr>
            <a:r>
              <a:rPr lang="en-US" dirty="0"/>
              <a:t>New Apparatus received in 2019: 3 (2 pumpers and 1 aerial)</a:t>
            </a:r>
          </a:p>
        </p:txBody>
      </p:sp>
      <p:graphicFrame>
        <p:nvGraphicFramePr>
          <p:cNvPr id="9" name="Chart 8"/>
          <p:cNvGraphicFramePr>
            <a:graphicFrameLocks/>
          </p:cNvGraphicFramePr>
          <p:nvPr>
            <p:extLst>
              <p:ext uri="{D42A27DB-BD31-4B8C-83A1-F6EECF244321}">
                <p14:modId xmlns:p14="http://schemas.microsoft.com/office/powerpoint/2010/main" val="335147881"/>
              </p:ext>
            </p:extLst>
          </p:nvPr>
        </p:nvGraphicFramePr>
        <p:xfrm>
          <a:off x="160420" y="3163246"/>
          <a:ext cx="7780421" cy="352255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80889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1" y="365125"/>
            <a:ext cx="11510682" cy="678367"/>
          </a:xfrm>
        </p:spPr>
        <p:txBody>
          <a:bodyPr>
            <a:normAutofit fontScale="90000"/>
          </a:bodyPr>
          <a:lstStyle/>
          <a:p>
            <a:r>
              <a:rPr lang="en-US" sz="4000" dirty="0" smtClean="0">
                <a:latin typeface="Bahnschrift Light Condensed" panose="020B0502040204020203" pitchFamily="34" charset="0"/>
              </a:rPr>
              <a:t>Savannah Fire Department 2019 Annual Report: Community Risk Reduction</a:t>
            </a:r>
            <a:endParaRPr lang="en-US" sz="4000" dirty="0">
              <a:latin typeface="Bahnschrift Light Condensed" panose="020B0502040204020203"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54" y="4163111"/>
            <a:ext cx="1484555" cy="2307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1027" name="Picture 3" descr="44208393_1833545663430501_719299703732174848_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9753" y="4163111"/>
            <a:ext cx="1313880" cy="1312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028" name="Picture 4" descr="72777693_2441568225961572_16970652737077248_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0846" y="5578933"/>
            <a:ext cx="1652453" cy="1166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round/>
                <a:headEnd/>
                <a:tailEnd/>
              </a14:hiddenLine>
            </a:ext>
          </a:extLst>
        </p:spPr>
      </p:pic>
      <p:graphicFrame>
        <p:nvGraphicFramePr>
          <p:cNvPr id="8" name="Chart 7"/>
          <p:cNvGraphicFramePr>
            <a:graphicFrameLocks/>
          </p:cNvGraphicFramePr>
          <p:nvPr>
            <p:extLst>
              <p:ext uri="{D42A27DB-BD31-4B8C-83A1-F6EECF244321}">
                <p14:modId xmlns:p14="http://schemas.microsoft.com/office/powerpoint/2010/main" val="1768879367"/>
              </p:ext>
            </p:extLst>
          </p:nvPr>
        </p:nvGraphicFramePr>
        <p:xfrm>
          <a:off x="281854" y="1043492"/>
          <a:ext cx="4508355" cy="2946617"/>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p:cNvSpPr txBox="1"/>
          <p:nvPr/>
        </p:nvSpPr>
        <p:spPr>
          <a:xfrm>
            <a:off x="9041710" y="3073775"/>
            <a:ext cx="3216827" cy="615553"/>
          </a:xfrm>
          <a:prstGeom prst="rect">
            <a:avLst/>
          </a:prstGeom>
          <a:noFill/>
        </p:spPr>
        <p:txBody>
          <a:bodyPr wrap="square" rtlCol="0">
            <a:spAutoFit/>
          </a:bodyPr>
          <a:lstStyle/>
          <a:p>
            <a:r>
              <a:rPr lang="en-US" sz="1600" dirty="0" smtClean="0">
                <a:latin typeface="Sitka Banner" panose="02000505000000020004" pitchFamily="2" charset="0"/>
              </a:rPr>
              <a:t>Community Risk Reduction Contacts </a:t>
            </a:r>
          </a:p>
          <a:p>
            <a:r>
              <a:rPr lang="en-US" sz="1600" dirty="0" smtClean="0">
                <a:latin typeface="Sitka Banner" panose="02000505000000020004" pitchFamily="2" charset="0"/>
              </a:rPr>
              <a:t>in 2019: </a:t>
            </a:r>
            <a:r>
              <a:rPr lang="en-US" b="1" dirty="0" smtClean="0">
                <a:solidFill>
                  <a:srgbClr val="FFFF00"/>
                </a:solidFill>
                <a:latin typeface="Sitka Banner" panose="02000505000000020004" pitchFamily="2" charset="0"/>
              </a:rPr>
              <a:t>20,096</a:t>
            </a:r>
            <a:endParaRPr lang="en-US" b="1" dirty="0">
              <a:solidFill>
                <a:srgbClr val="FFFF00"/>
              </a:solidFill>
              <a:latin typeface="Sitka Banner" panose="02000505000000020004" pitchFamily="2" charset="0"/>
            </a:endParaRPr>
          </a:p>
        </p:txBody>
      </p:sp>
      <p:graphicFrame>
        <p:nvGraphicFramePr>
          <p:cNvPr id="10" name="Chart 9"/>
          <p:cNvGraphicFramePr>
            <a:graphicFrameLocks/>
          </p:cNvGraphicFramePr>
          <p:nvPr>
            <p:extLst>
              <p:ext uri="{D42A27DB-BD31-4B8C-83A1-F6EECF244321}">
                <p14:modId xmlns:p14="http://schemas.microsoft.com/office/powerpoint/2010/main" val="97668607"/>
              </p:ext>
            </p:extLst>
          </p:nvPr>
        </p:nvGraphicFramePr>
        <p:xfrm>
          <a:off x="4395354" y="1049395"/>
          <a:ext cx="4769427" cy="294071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p:cNvGraphicFramePr>
            <a:graphicFrameLocks/>
          </p:cNvGraphicFramePr>
          <p:nvPr>
            <p:extLst>
              <p:ext uri="{D42A27DB-BD31-4B8C-83A1-F6EECF244321}">
                <p14:modId xmlns:p14="http://schemas.microsoft.com/office/powerpoint/2010/main" val="2878834595"/>
              </p:ext>
            </p:extLst>
          </p:nvPr>
        </p:nvGraphicFramePr>
        <p:xfrm>
          <a:off x="4317421" y="3825537"/>
          <a:ext cx="4925291" cy="29821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647497774"/>
              </p:ext>
            </p:extLst>
          </p:nvPr>
        </p:nvGraphicFramePr>
        <p:xfrm>
          <a:off x="9164781" y="1688901"/>
          <a:ext cx="2476500" cy="1013460"/>
        </p:xfrm>
        <a:graphic>
          <a:graphicData uri="http://schemas.openxmlformats.org/drawingml/2006/table">
            <a:tbl>
              <a:tblPr/>
              <a:tblGrid>
                <a:gridCol w="1866900"/>
                <a:gridCol w="609600"/>
              </a:tblGrid>
              <a:tr h="228600">
                <a:tc>
                  <a:txBody>
                    <a:bodyPr/>
                    <a:lstStyle/>
                    <a:p>
                      <a:pPr algn="l" fontAlgn="b"/>
                      <a:r>
                        <a:rPr lang="en-US" sz="1600" b="0" i="0" u="none" strike="noStrike" dirty="0">
                          <a:solidFill>
                            <a:srgbClr val="F8F8F8"/>
                          </a:solidFill>
                          <a:effectLst/>
                          <a:latin typeface="Sitka Banner" panose="02000505000000020004" pitchFamily="2" charset="0"/>
                        </a:rPr>
                        <a:t>Arson Arrest</a:t>
                      </a:r>
                    </a:p>
                  </a:txBody>
                  <a:tcPr marL="9525" marR="9525" marT="9525" marB="0" anchor="b">
                    <a:lnL>
                      <a:noFill/>
                    </a:lnL>
                    <a:lnR>
                      <a:noFill/>
                    </a:lnR>
                    <a:lnT>
                      <a:noFill/>
                    </a:lnT>
                    <a:lnB>
                      <a:noFill/>
                    </a:lnB>
                  </a:tcPr>
                </a:tc>
                <a:tc>
                  <a:txBody>
                    <a:bodyPr/>
                    <a:lstStyle/>
                    <a:p>
                      <a:pPr algn="r" fontAlgn="b"/>
                      <a:r>
                        <a:rPr lang="en-US" sz="1600" b="0" i="0" u="none" strike="noStrike">
                          <a:solidFill>
                            <a:srgbClr val="F8F8F8"/>
                          </a:solidFill>
                          <a:effectLst/>
                          <a:latin typeface="Sitka Banner" panose="02000505000000020004" pitchFamily="2" charset="0"/>
                        </a:rPr>
                        <a:t>6</a:t>
                      </a:r>
                    </a:p>
                  </a:txBody>
                  <a:tcPr marL="9525" marR="9525" marT="9525" marB="0" anchor="b">
                    <a:lnL>
                      <a:noFill/>
                    </a:lnL>
                    <a:lnR>
                      <a:noFill/>
                    </a:lnR>
                    <a:lnT>
                      <a:noFill/>
                    </a:lnT>
                    <a:lnB>
                      <a:noFill/>
                    </a:lnB>
                  </a:tcPr>
                </a:tc>
              </a:tr>
              <a:tr h="228600">
                <a:tc>
                  <a:txBody>
                    <a:bodyPr/>
                    <a:lstStyle/>
                    <a:p>
                      <a:pPr algn="l" fontAlgn="b"/>
                      <a:r>
                        <a:rPr lang="en-US" sz="1600" b="0" i="0" u="none" strike="noStrike">
                          <a:solidFill>
                            <a:srgbClr val="F8F8F8"/>
                          </a:solidFill>
                          <a:effectLst/>
                          <a:latin typeface="Sitka Banner" panose="02000505000000020004" pitchFamily="2" charset="0"/>
                        </a:rPr>
                        <a:t>Arson Convictions* </a:t>
                      </a:r>
                    </a:p>
                  </a:txBody>
                  <a:tcPr marL="9525" marR="9525" marT="9525" marB="0" anchor="b">
                    <a:lnL>
                      <a:noFill/>
                    </a:lnL>
                    <a:lnR>
                      <a:noFill/>
                    </a:lnR>
                    <a:lnT>
                      <a:noFill/>
                    </a:lnT>
                    <a:lnB>
                      <a:noFill/>
                    </a:lnB>
                  </a:tcPr>
                </a:tc>
                <a:tc>
                  <a:txBody>
                    <a:bodyPr/>
                    <a:lstStyle/>
                    <a:p>
                      <a:pPr algn="r" fontAlgn="b"/>
                      <a:r>
                        <a:rPr lang="en-US" sz="1600" b="0" i="0" u="none" strike="noStrike">
                          <a:solidFill>
                            <a:srgbClr val="F8F8F8"/>
                          </a:solidFill>
                          <a:effectLst/>
                          <a:latin typeface="Sitka Banner" panose="02000505000000020004" pitchFamily="2" charset="0"/>
                        </a:rPr>
                        <a:t>2</a:t>
                      </a:r>
                    </a:p>
                  </a:txBody>
                  <a:tcPr marL="9525" marR="9525" marT="9525" marB="0" anchor="b">
                    <a:lnL>
                      <a:noFill/>
                    </a:lnL>
                    <a:lnR>
                      <a:noFill/>
                    </a:lnR>
                    <a:lnT>
                      <a:noFill/>
                    </a:lnT>
                    <a:lnB>
                      <a:noFill/>
                    </a:lnB>
                  </a:tcPr>
                </a:tc>
              </a:tr>
              <a:tr h="228600">
                <a:tc>
                  <a:txBody>
                    <a:bodyPr/>
                    <a:lstStyle/>
                    <a:p>
                      <a:pPr algn="l" fontAlgn="b"/>
                      <a:r>
                        <a:rPr lang="en-US" sz="1600" b="0" i="0" u="none" strike="noStrike">
                          <a:solidFill>
                            <a:srgbClr val="F8F8F8"/>
                          </a:solidFill>
                          <a:effectLst/>
                          <a:latin typeface="Sitka Banner" panose="02000505000000020004" pitchFamily="2" charset="0"/>
                        </a:rPr>
                        <a:t>Fire Fatalities</a:t>
                      </a:r>
                    </a:p>
                  </a:txBody>
                  <a:tcPr marL="9525" marR="9525" marT="9525" marB="0" anchor="b">
                    <a:lnL>
                      <a:noFill/>
                    </a:lnL>
                    <a:lnR>
                      <a:noFill/>
                    </a:lnR>
                    <a:lnT>
                      <a:noFill/>
                    </a:lnT>
                    <a:lnB>
                      <a:noFill/>
                    </a:lnB>
                  </a:tcPr>
                </a:tc>
                <a:tc>
                  <a:txBody>
                    <a:bodyPr/>
                    <a:lstStyle/>
                    <a:p>
                      <a:pPr algn="r" fontAlgn="b"/>
                      <a:r>
                        <a:rPr lang="en-US" sz="1600" b="0" i="0" u="none" strike="noStrike">
                          <a:solidFill>
                            <a:srgbClr val="F8F8F8"/>
                          </a:solidFill>
                          <a:effectLst/>
                          <a:latin typeface="Sitka Banner" panose="02000505000000020004" pitchFamily="2" charset="0"/>
                        </a:rPr>
                        <a:t>5</a:t>
                      </a:r>
                    </a:p>
                  </a:txBody>
                  <a:tcPr marL="9525" marR="9525" marT="9525" marB="0" anchor="b">
                    <a:lnL>
                      <a:noFill/>
                    </a:lnL>
                    <a:lnR>
                      <a:noFill/>
                    </a:lnR>
                    <a:lnT>
                      <a:noFill/>
                    </a:lnT>
                    <a:lnB>
                      <a:noFill/>
                    </a:lnB>
                  </a:tcPr>
                </a:tc>
              </a:tr>
              <a:tr h="228600">
                <a:tc gridSpan="2">
                  <a:txBody>
                    <a:bodyPr/>
                    <a:lstStyle/>
                    <a:p>
                      <a:pPr algn="ctr" fontAlgn="b"/>
                      <a:r>
                        <a:rPr lang="en-US" sz="1600" b="0" i="0" u="none" strike="noStrike" dirty="0">
                          <a:solidFill>
                            <a:srgbClr val="F8F8F8"/>
                          </a:solidFill>
                          <a:effectLst/>
                          <a:latin typeface="Sitka Banner" panose="02000505000000020004" pitchFamily="2" charset="0"/>
                        </a:rPr>
                        <a:t>* Cases have not gone to trial</a:t>
                      </a:r>
                    </a:p>
                  </a:txBody>
                  <a:tcPr marL="9525" marR="9525" marT="9525" marB="0" anchor="b">
                    <a:lnL>
                      <a:noFill/>
                    </a:lnL>
                    <a:lnR>
                      <a:noFill/>
                    </a:lnR>
                    <a:lnT>
                      <a:noFill/>
                    </a:lnT>
                    <a:lnB>
                      <a:noFill/>
                    </a:lnB>
                  </a:tcPr>
                </a:tc>
                <a:tc hMerge="1">
                  <a:txBody>
                    <a:bodyPr/>
                    <a:lstStyle/>
                    <a:p>
                      <a:endParaRPr lang="en-US"/>
                    </a:p>
                  </a:txBody>
                  <a:tcPr/>
                </a:tc>
              </a:tr>
            </a:tbl>
          </a:graphicData>
        </a:graphic>
      </p:graphicFrame>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1710" y="4785741"/>
            <a:ext cx="1361321" cy="1684412"/>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9" name="Picture 8"/>
          <p:cNvPicPr>
            <a:picLocks noChangeAspect="1"/>
          </p:cNvPicPr>
          <p:nvPr/>
        </p:nvPicPr>
        <p:blipFill>
          <a:blip r:embed="rId10"/>
          <a:stretch>
            <a:fillRect/>
          </a:stretch>
        </p:blipFill>
        <p:spPr>
          <a:xfrm>
            <a:off x="10591313" y="4899017"/>
            <a:ext cx="1378228" cy="14578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9471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986" y="375883"/>
            <a:ext cx="11178092" cy="678367"/>
          </a:xfrm>
        </p:spPr>
        <p:txBody>
          <a:bodyPr>
            <a:normAutofit fontScale="90000"/>
          </a:bodyPr>
          <a:lstStyle/>
          <a:p>
            <a:r>
              <a:rPr lang="en-US" sz="4000" dirty="0" smtClean="0">
                <a:latin typeface="Bahnschrift Light Condensed" panose="020B0502040204020203" pitchFamily="34" charset="0"/>
              </a:rPr>
              <a:t>Savannah Fire Department 2019 Annual Report: Emergency Management</a:t>
            </a:r>
            <a:endParaRPr lang="en-US" sz="4000" dirty="0">
              <a:latin typeface="Bahnschrift Light Condensed" panose="020B0502040204020203" pitchFamily="34" charset="0"/>
            </a:endParaRPr>
          </a:p>
        </p:txBody>
      </p:sp>
      <p:pic>
        <p:nvPicPr>
          <p:cNvPr id="3" name="Picture 2"/>
          <p:cNvPicPr>
            <a:picLocks noChangeAspect="1"/>
          </p:cNvPicPr>
          <p:nvPr/>
        </p:nvPicPr>
        <p:blipFill>
          <a:blip r:embed="rId3"/>
          <a:stretch>
            <a:fillRect/>
          </a:stretch>
        </p:blipFill>
        <p:spPr>
          <a:xfrm>
            <a:off x="9484224" y="1521414"/>
            <a:ext cx="1743607" cy="1749704"/>
          </a:xfrm>
          <a:prstGeom prst="rect">
            <a:avLst/>
          </a:prstGeom>
        </p:spPr>
      </p:pic>
      <p:pic>
        <p:nvPicPr>
          <p:cNvPr id="4" name="Picture 3"/>
          <p:cNvPicPr>
            <a:picLocks noChangeAspect="1"/>
          </p:cNvPicPr>
          <p:nvPr/>
        </p:nvPicPr>
        <p:blipFill>
          <a:blip r:embed="rId4"/>
          <a:stretch>
            <a:fillRect/>
          </a:stretch>
        </p:blipFill>
        <p:spPr>
          <a:xfrm>
            <a:off x="9435451" y="3392325"/>
            <a:ext cx="1841152" cy="2267909"/>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4242445661"/>
              </p:ext>
            </p:extLst>
          </p:nvPr>
        </p:nvGraphicFramePr>
        <p:xfrm>
          <a:off x="4382189" y="1436632"/>
          <a:ext cx="5053262" cy="4223602"/>
        </p:xfrm>
        <a:graphic>
          <a:graphicData uri="http://schemas.openxmlformats.org/drawingml/2006/chart">
            <c:chart xmlns:c="http://schemas.openxmlformats.org/drawingml/2006/chart" xmlns:r="http://schemas.openxmlformats.org/officeDocument/2006/relationships" r:id="rId5"/>
          </a:graphicData>
        </a:graphic>
      </p:graphicFrame>
      <p:sp>
        <p:nvSpPr>
          <p:cNvPr id="6" name="Rectangle 5"/>
          <p:cNvSpPr/>
          <p:nvPr/>
        </p:nvSpPr>
        <p:spPr>
          <a:xfrm>
            <a:off x="281661" y="2729744"/>
            <a:ext cx="4081046" cy="3785652"/>
          </a:xfrm>
          <a:prstGeom prst="rect">
            <a:avLst/>
          </a:prstGeom>
        </p:spPr>
        <p:txBody>
          <a:bodyPr wrap="square">
            <a:spAutoFit/>
          </a:bodyPr>
          <a:lstStyle/>
          <a:p>
            <a:r>
              <a:rPr lang="en-US" sz="1200" dirty="0">
                <a:latin typeface="Sitka Banner" panose="02000505000000020004" pitchFamily="2" charset="0"/>
              </a:rPr>
              <a:t>Savannah </a:t>
            </a:r>
            <a:r>
              <a:rPr lang="en-US" sz="1200" dirty="0" smtClean="0">
                <a:latin typeface="Sitka Banner" panose="02000505000000020004" pitchFamily="2" charset="0"/>
              </a:rPr>
              <a:t>Fire </a:t>
            </a:r>
            <a:r>
              <a:rPr lang="en-US" sz="1200" dirty="0">
                <a:latin typeface="Sitka Banner" panose="02000505000000020004" pitchFamily="2" charset="0"/>
              </a:rPr>
              <a:t>Preparedness is a division of the </a:t>
            </a:r>
            <a:r>
              <a:rPr lang="en-US" sz="1200" dirty="0" smtClean="0">
                <a:latin typeface="Sitka Banner" panose="02000505000000020004" pitchFamily="2" charset="0"/>
              </a:rPr>
              <a:t>Fire Department</a:t>
            </a:r>
            <a:r>
              <a:rPr lang="en-US" sz="1200" dirty="0">
                <a:latin typeface="Sitka Banner" panose="02000505000000020004" pitchFamily="2" charset="0"/>
              </a:rPr>
              <a:t>. The mission of Savannah Emergency Preparedness is to expedite the return to a safe, healthy and thriving community through effective implementation of best practices and innovative approaches. This is accomplished through planning, training and exercises that prepare City staff to respond to and recover from disasters, as well as to mitigate and prevent hazards and threats.  The Emergency Preparedness Team meets regularly to develop emergency plans and procedures. The City’s Incident Management Team carries out the plans in order to maintain public safety, restore infrastructure, and assist in economic and community recovery and to ensure good government by tracking and recouping costs. City of Savannah personnel honed their incident management skills by responding to Hurricane </a:t>
            </a:r>
            <a:r>
              <a:rPr lang="en-US" sz="1200" dirty="0" smtClean="0">
                <a:latin typeface="Sitka Banner" panose="02000505000000020004" pitchFamily="2" charset="0"/>
              </a:rPr>
              <a:t>Dorian, </a:t>
            </a:r>
            <a:r>
              <a:rPr lang="en-US" sz="1200" dirty="0">
                <a:latin typeface="Sitka Banner" panose="02000505000000020004" pitchFamily="2" charset="0"/>
              </a:rPr>
              <a:t>managing the City’s involvement in the </a:t>
            </a:r>
            <a:r>
              <a:rPr lang="en-US" sz="1200" dirty="0" smtClean="0">
                <a:latin typeface="Sitka Banner" panose="02000505000000020004" pitchFamily="2" charset="0"/>
              </a:rPr>
              <a:t>194th </a:t>
            </a:r>
            <a:r>
              <a:rPr lang="en-US" sz="1200" dirty="0">
                <a:latin typeface="Sitka Banner" panose="02000505000000020004" pitchFamily="2" charset="0"/>
              </a:rPr>
              <a:t>St. Patrick’s Day parade and festival as well as the Rock N’ Roll marathon. Emergency Preparedness works with partners, such as Georgia Ports Authority, the Coast Guard, U.S. Army Corps of Engineers and Chatham County in planning and participating in disaster exercises. </a:t>
            </a:r>
          </a:p>
        </p:txBody>
      </p:sp>
      <p:pic>
        <p:nvPicPr>
          <p:cNvPr id="7" name="Picture 6"/>
          <p:cNvPicPr>
            <a:picLocks noChangeAspect="1"/>
          </p:cNvPicPr>
          <p:nvPr/>
        </p:nvPicPr>
        <p:blipFill>
          <a:blip r:embed="rId6"/>
          <a:stretch>
            <a:fillRect/>
          </a:stretch>
        </p:blipFill>
        <p:spPr>
          <a:xfrm>
            <a:off x="370963" y="1206137"/>
            <a:ext cx="987638" cy="1371719"/>
          </a:xfrm>
          <a:prstGeom prst="rect">
            <a:avLst/>
          </a:prstGeom>
        </p:spPr>
      </p:pic>
      <p:sp>
        <p:nvSpPr>
          <p:cNvPr id="8" name="Rectangle 7"/>
          <p:cNvSpPr/>
          <p:nvPr/>
        </p:nvSpPr>
        <p:spPr>
          <a:xfrm>
            <a:off x="1407374" y="1684304"/>
            <a:ext cx="2143900" cy="584775"/>
          </a:xfrm>
          <a:prstGeom prst="rect">
            <a:avLst/>
          </a:prstGeom>
        </p:spPr>
        <p:txBody>
          <a:bodyPr wrap="square">
            <a:spAutoFit/>
          </a:bodyPr>
          <a:lstStyle/>
          <a:p>
            <a:pPr algn="ctr"/>
            <a:r>
              <a:rPr lang="en-US" sz="1600" dirty="0">
                <a:latin typeface="Sitka Banner" panose="02000505000000020004" pitchFamily="2" charset="0"/>
              </a:rPr>
              <a:t>David Donnelly</a:t>
            </a:r>
          </a:p>
          <a:p>
            <a:pPr algn="ctr"/>
            <a:r>
              <a:rPr lang="en-US" sz="1600" dirty="0">
                <a:latin typeface="Sitka Banner" panose="02000505000000020004" pitchFamily="2" charset="0"/>
              </a:rPr>
              <a:t>Emergency Manager</a:t>
            </a:r>
          </a:p>
        </p:txBody>
      </p:sp>
    </p:spTree>
    <p:extLst>
      <p:ext uri="{BB962C8B-B14F-4D97-AF65-F5344CB8AC3E}">
        <p14:creationId xmlns:p14="http://schemas.microsoft.com/office/powerpoint/2010/main" val="523675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8367"/>
          </a:xfrm>
        </p:spPr>
        <p:txBody>
          <a:bodyPr>
            <a:normAutofit/>
          </a:bodyPr>
          <a:lstStyle/>
          <a:p>
            <a:r>
              <a:rPr lang="en-US" sz="4000" dirty="0" smtClean="0">
                <a:latin typeface="Bahnschrift Light Condensed" panose="020B0502040204020203" pitchFamily="34" charset="0"/>
              </a:rPr>
              <a:t>Savannah Fire Department 2019 Annual Report: Appendix 1</a:t>
            </a:r>
            <a:endParaRPr lang="en-US" sz="4000" dirty="0">
              <a:latin typeface="Bahnschrift Light Condensed" panose="020B0502040204020203" pitchFamily="34" charset="0"/>
            </a:endParaRPr>
          </a:p>
        </p:txBody>
      </p:sp>
      <p:pic>
        <p:nvPicPr>
          <p:cNvPr id="4" name="Content Placeholder 3"/>
          <p:cNvPicPr>
            <a:picLocks noGrp="1" noChangeAspect="1"/>
          </p:cNvPicPr>
          <p:nvPr>
            <p:ph idx="1"/>
          </p:nvPr>
        </p:nvPicPr>
        <p:blipFill>
          <a:blip r:embed="rId3"/>
          <a:stretch>
            <a:fillRect/>
          </a:stretch>
        </p:blipFill>
        <p:spPr>
          <a:xfrm>
            <a:off x="3474719" y="1043492"/>
            <a:ext cx="6512728" cy="5725773"/>
          </a:xfrm>
          <a:prstGeom prst="rect">
            <a:avLst/>
          </a:prstGeom>
        </p:spPr>
      </p:pic>
      <p:sp>
        <p:nvSpPr>
          <p:cNvPr id="5" name="TextBox 4"/>
          <p:cNvSpPr txBox="1"/>
          <p:nvPr/>
        </p:nvSpPr>
        <p:spPr>
          <a:xfrm>
            <a:off x="1635162" y="1043492"/>
            <a:ext cx="1979407" cy="369332"/>
          </a:xfrm>
          <a:prstGeom prst="rect">
            <a:avLst/>
          </a:prstGeom>
          <a:noFill/>
        </p:spPr>
        <p:txBody>
          <a:bodyPr wrap="square" rtlCol="0">
            <a:spAutoFit/>
          </a:bodyPr>
          <a:lstStyle/>
          <a:p>
            <a:r>
              <a:rPr lang="en-US" dirty="0" smtClean="0">
                <a:solidFill>
                  <a:srgbClr val="FF0000"/>
                </a:solidFill>
                <a:latin typeface="Sitka Banner" panose="02000505000000020004" pitchFamily="2" charset="0"/>
              </a:rPr>
              <a:t>Station Locations</a:t>
            </a:r>
            <a:endParaRPr lang="en-US" dirty="0">
              <a:solidFill>
                <a:srgbClr val="FF0000"/>
              </a:solidFill>
              <a:latin typeface="Sitka Banner" panose="02000505000000020004" pitchFamily="2" charset="0"/>
            </a:endParaRPr>
          </a:p>
        </p:txBody>
      </p:sp>
    </p:spTree>
    <p:extLst>
      <p:ext uri="{BB962C8B-B14F-4D97-AF65-F5344CB8AC3E}">
        <p14:creationId xmlns:p14="http://schemas.microsoft.com/office/powerpoint/2010/main" val="37124227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65048"/>
            <a:ext cx="10515600" cy="678367"/>
          </a:xfrm>
        </p:spPr>
        <p:txBody>
          <a:bodyPr>
            <a:normAutofit/>
          </a:bodyPr>
          <a:lstStyle/>
          <a:p>
            <a:r>
              <a:rPr lang="en-US" sz="4000" dirty="0" smtClean="0">
                <a:latin typeface="Bahnschrift Light Condensed" panose="020B0502040204020203" pitchFamily="34" charset="0"/>
              </a:rPr>
              <a:t>Savannah Fire Department 2019 Annual Report: Appendix 2</a:t>
            </a:r>
            <a:endParaRPr lang="en-US" sz="4000" dirty="0">
              <a:latin typeface="Bahnschrift Light Condensed" panose="020B0502040204020203" pitchFamily="34" charset="0"/>
            </a:endParaRPr>
          </a:p>
        </p:txBody>
      </p:sp>
      <p:sp>
        <p:nvSpPr>
          <p:cNvPr id="4" name="TextBox 3"/>
          <p:cNvSpPr txBox="1"/>
          <p:nvPr/>
        </p:nvSpPr>
        <p:spPr>
          <a:xfrm>
            <a:off x="327708" y="3415544"/>
            <a:ext cx="2409713" cy="646331"/>
          </a:xfrm>
          <a:prstGeom prst="rect">
            <a:avLst/>
          </a:prstGeom>
          <a:noFill/>
        </p:spPr>
        <p:txBody>
          <a:bodyPr wrap="square" rtlCol="0">
            <a:spAutoFit/>
          </a:bodyPr>
          <a:lstStyle/>
          <a:p>
            <a:r>
              <a:rPr lang="en-US" dirty="0" smtClean="0">
                <a:solidFill>
                  <a:srgbClr val="FF0000"/>
                </a:solidFill>
                <a:latin typeface="Sitka Banner" panose="02000505000000020004" pitchFamily="2" charset="0"/>
              </a:rPr>
              <a:t>2019 </a:t>
            </a:r>
          </a:p>
          <a:p>
            <a:r>
              <a:rPr lang="en-US" dirty="0" smtClean="0">
                <a:solidFill>
                  <a:srgbClr val="FF0000"/>
                </a:solidFill>
                <a:latin typeface="Sitka Banner" panose="02000505000000020004" pitchFamily="2" charset="0"/>
              </a:rPr>
              <a:t>Incident Heat Map</a:t>
            </a:r>
            <a:endParaRPr lang="en-US" dirty="0">
              <a:solidFill>
                <a:srgbClr val="FF0000"/>
              </a:solidFill>
              <a:latin typeface="Sitka Banner" panose="02000505000000020004" pitchFamily="2" charset="0"/>
            </a:endParaRPr>
          </a:p>
        </p:txBody>
      </p:sp>
      <p:pic>
        <p:nvPicPr>
          <p:cNvPr id="3" name="Picture 2"/>
          <p:cNvPicPr>
            <a:picLocks noChangeAspect="1"/>
          </p:cNvPicPr>
          <p:nvPr/>
        </p:nvPicPr>
        <p:blipFill>
          <a:blip r:embed="rId3"/>
          <a:stretch>
            <a:fillRect/>
          </a:stretch>
        </p:blipFill>
        <p:spPr>
          <a:xfrm>
            <a:off x="2226929" y="843416"/>
            <a:ext cx="7738141" cy="5790588"/>
          </a:xfrm>
          <a:prstGeom prst="rect">
            <a:avLst/>
          </a:prstGeom>
        </p:spPr>
      </p:pic>
    </p:spTree>
    <p:extLst>
      <p:ext uri="{BB962C8B-B14F-4D97-AF65-F5344CB8AC3E}">
        <p14:creationId xmlns:p14="http://schemas.microsoft.com/office/powerpoint/2010/main" val="436463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9923952" y="4351675"/>
            <a:ext cx="1341317" cy="1341317"/>
          </a:xfrm>
          <a:prstGeom prst="rect">
            <a:avLst/>
          </a:prstGeom>
        </p:spPr>
      </p:pic>
      <p:sp>
        <p:nvSpPr>
          <p:cNvPr id="2" name="Title 1"/>
          <p:cNvSpPr>
            <a:spLocks noGrp="1"/>
          </p:cNvSpPr>
          <p:nvPr>
            <p:ph type="title"/>
          </p:nvPr>
        </p:nvSpPr>
        <p:spPr>
          <a:xfrm>
            <a:off x="838200" y="365125"/>
            <a:ext cx="10515600" cy="678367"/>
          </a:xfrm>
        </p:spPr>
        <p:txBody>
          <a:bodyPr>
            <a:normAutofit fontScale="90000"/>
          </a:bodyPr>
          <a:lstStyle/>
          <a:p>
            <a:r>
              <a:rPr lang="en-US" sz="4000" dirty="0" smtClean="0">
                <a:latin typeface="Bahnschrift Light Condensed" panose="020B0502040204020203" pitchFamily="34" charset="0"/>
              </a:rPr>
              <a:t>Savannah Fire Department 2019 Annual Report: Table of Contents</a:t>
            </a:r>
            <a:endParaRPr lang="en-US" sz="4000" dirty="0">
              <a:latin typeface="Bahnschrift Light Condensed" panose="020B0502040204020203" pitchFamily="34" charset="0"/>
            </a:endParaRPr>
          </a:p>
        </p:txBody>
      </p:sp>
      <p:sp>
        <p:nvSpPr>
          <p:cNvPr id="3" name="Content Placeholder 2"/>
          <p:cNvSpPr>
            <a:spLocks noGrp="1"/>
          </p:cNvSpPr>
          <p:nvPr>
            <p:ph idx="1"/>
          </p:nvPr>
        </p:nvSpPr>
        <p:spPr>
          <a:xfrm>
            <a:off x="268044" y="1190923"/>
            <a:ext cx="5611576" cy="5250155"/>
          </a:xfrm>
        </p:spPr>
        <p:txBody>
          <a:bodyPr>
            <a:normAutofit fontScale="25000" lnSpcReduction="20000"/>
          </a:bodyPr>
          <a:lstStyle/>
          <a:p>
            <a:r>
              <a:rPr lang="en-US" sz="4300" b="1" dirty="0">
                <a:latin typeface="Sitka Banner" panose="02000505000000020004" pitchFamily="2" charset="0"/>
              </a:rPr>
              <a:t>Table of Contents</a:t>
            </a:r>
            <a:endParaRPr lang="en-US" sz="4300" dirty="0">
              <a:latin typeface="Sitka Banner" panose="02000505000000020004" pitchFamily="2" charset="0"/>
            </a:endParaRPr>
          </a:p>
          <a:p>
            <a:pPr lvl="1">
              <a:buFont typeface="Wingdings" panose="05000000000000000000" pitchFamily="2" charset="2"/>
              <a:buChar char="q"/>
            </a:pPr>
            <a:r>
              <a:rPr lang="en-US" sz="4300" b="1" kern="1400" dirty="0" smtClean="0">
                <a:ln>
                  <a:noFill/>
                </a:ln>
                <a:solidFill>
                  <a:srgbClr val="FF0000"/>
                </a:solidFill>
                <a:effectLst/>
                <a:latin typeface="Sitka Banner" panose="02000505000000020004" pitchFamily="2" charset="0"/>
              </a:rPr>
              <a:t>Message from the Fire Chief </a:t>
            </a:r>
            <a:r>
              <a:rPr lang="en-US" sz="4300" b="1" kern="1400" dirty="0" smtClean="0">
                <a:latin typeface="Sitka Banner" panose="02000505000000020004" pitchFamily="2" charset="0"/>
              </a:rPr>
              <a:t>		</a:t>
            </a:r>
            <a:r>
              <a:rPr lang="en-US" sz="4300" b="1" kern="1400" dirty="0" smtClean="0">
                <a:ln>
                  <a:noFill/>
                </a:ln>
                <a:effectLst/>
                <a:latin typeface="Sitka Banner" panose="02000505000000020004" pitchFamily="2" charset="0"/>
              </a:rPr>
              <a:t>Page…………………………..3</a:t>
            </a:r>
          </a:p>
          <a:p>
            <a:pPr lvl="1">
              <a:buFont typeface="Wingdings" panose="05000000000000000000" pitchFamily="2" charset="2"/>
              <a:buChar char="q"/>
            </a:pPr>
            <a:r>
              <a:rPr lang="en-US" sz="4300" b="1" dirty="0" smtClean="0">
                <a:solidFill>
                  <a:srgbClr val="FF0000"/>
                </a:solidFill>
                <a:latin typeface="Sitka Banner" panose="02000505000000020004" pitchFamily="2" charset="0"/>
              </a:rPr>
              <a:t>To </a:t>
            </a:r>
            <a:r>
              <a:rPr lang="en-US" sz="4300" b="1" dirty="0">
                <a:solidFill>
                  <a:srgbClr val="FF0000"/>
                </a:solidFill>
                <a:latin typeface="Sitka Banner" panose="02000505000000020004" pitchFamily="2" charset="0"/>
              </a:rPr>
              <a:t>Our Stakeholders</a:t>
            </a:r>
            <a:r>
              <a:rPr lang="en-US" sz="4300" b="1" dirty="0">
                <a:latin typeface="Sitka Banner" panose="02000505000000020004" pitchFamily="2" charset="0"/>
              </a:rPr>
              <a:t>	</a:t>
            </a:r>
            <a:r>
              <a:rPr lang="en-US" sz="4300" b="1" dirty="0" smtClean="0">
                <a:latin typeface="Sitka Banner" panose="02000505000000020004" pitchFamily="2" charset="0"/>
              </a:rPr>
              <a:t>	</a:t>
            </a:r>
            <a:endParaRPr lang="en-US" sz="4300" dirty="0">
              <a:latin typeface="Sitka Banner" panose="02000505000000020004" pitchFamily="2" charset="0"/>
            </a:endParaRPr>
          </a:p>
          <a:p>
            <a:pPr lvl="2">
              <a:buFont typeface="Wingdings" panose="05000000000000000000" pitchFamily="2" charset="2"/>
              <a:buChar char="q"/>
            </a:pPr>
            <a:r>
              <a:rPr lang="en-US" sz="4300" dirty="0" smtClean="0">
                <a:latin typeface="Sitka Banner" panose="02000505000000020004" pitchFamily="2" charset="0"/>
              </a:rPr>
              <a:t>Organizational Overview</a:t>
            </a:r>
            <a:r>
              <a:rPr lang="en-US" sz="4300" dirty="0">
                <a:latin typeface="Sitka Banner" panose="02000505000000020004" pitchFamily="2" charset="0"/>
              </a:rPr>
              <a:t>	</a:t>
            </a:r>
            <a:r>
              <a:rPr lang="en-US" sz="4300" dirty="0" smtClean="0">
                <a:latin typeface="Sitka Banner" panose="02000505000000020004" pitchFamily="2" charset="0"/>
              </a:rPr>
              <a:t>	Page………………………………..4</a:t>
            </a:r>
            <a:endParaRPr lang="en-US" sz="4300" dirty="0">
              <a:latin typeface="Sitka Banner" panose="02000505000000020004" pitchFamily="2" charset="0"/>
            </a:endParaRPr>
          </a:p>
          <a:p>
            <a:pPr lvl="2">
              <a:buFont typeface="Wingdings" panose="05000000000000000000" pitchFamily="2" charset="2"/>
              <a:buChar char="q"/>
            </a:pPr>
            <a:r>
              <a:rPr lang="en-US" sz="4300" dirty="0" smtClean="0">
                <a:latin typeface="Sitka Banner" panose="02000505000000020004" pitchFamily="2" charset="0"/>
              </a:rPr>
              <a:t>Vision </a:t>
            </a:r>
            <a:r>
              <a:rPr lang="en-US" sz="4300" dirty="0">
                <a:latin typeface="Sitka Banner" panose="02000505000000020004" pitchFamily="2" charset="0"/>
              </a:rPr>
              <a:t>Statement	</a:t>
            </a:r>
            <a:r>
              <a:rPr lang="en-US" sz="4300" dirty="0" smtClean="0">
                <a:latin typeface="Sitka Banner" panose="02000505000000020004" pitchFamily="2" charset="0"/>
              </a:rPr>
              <a:t>	Page………………………………..5</a:t>
            </a:r>
            <a:endParaRPr lang="en-US" sz="4300" dirty="0">
              <a:latin typeface="Sitka Banner" panose="02000505000000020004" pitchFamily="2" charset="0"/>
            </a:endParaRPr>
          </a:p>
          <a:p>
            <a:pPr lvl="2">
              <a:buFont typeface="Wingdings" panose="05000000000000000000" pitchFamily="2" charset="2"/>
              <a:buChar char="q"/>
            </a:pPr>
            <a:r>
              <a:rPr lang="en-US" sz="4300" dirty="0" smtClean="0">
                <a:latin typeface="Sitka Banner" panose="02000505000000020004" pitchFamily="2" charset="0"/>
              </a:rPr>
              <a:t>Mission </a:t>
            </a:r>
            <a:r>
              <a:rPr lang="en-US" sz="4300" dirty="0">
                <a:latin typeface="Sitka Banner" panose="02000505000000020004" pitchFamily="2" charset="0"/>
              </a:rPr>
              <a:t>Statement	</a:t>
            </a:r>
            <a:r>
              <a:rPr lang="en-US" sz="4300" dirty="0" smtClean="0">
                <a:latin typeface="Sitka Banner" panose="02000505000000020004" pitchFamily="2" charset="0"/>
              </a:rPr>
              <a:t>	Page………………………………..5</a:t>
            </a:r>
            <a:endParaRPr lang="en-US" sz="4300" dirty="0">
              <a:latin typeface="Sitka Banner" panose="02000505000000020004" pitchFamily="2" charset="0"/>
            </a:endParaRPr>
          </a:p>
          <a:p>
            <a:pPr lvl="2">
              <a:buFont typeface="Wingdings" panose="05000000000000000000" pitchFamily="2" charset="2"/>
              <a:buChar char="q"/>
            </a:pPr>
            <a:r>
              <a:rPr lang="en-US" sz="4300" dirty="0" smtClean="0">
                <a:latin typeface="Sitka Banner" panose="02000505000000020004" pitchFamily="2" charset="0"/>
              </a:rPr>
              <a:t>Cultural </a:t>
            </a:r>
            <a:r>
              <a:rPr lang="en-US" sz="4300" dirty="0">
                <a:latin typeface="Sitka Banner" panose="02000505000000020004" pitchFamily="2" charset="0"/>
              </a:rPr>
              <a:t>Statement	</a:t>
            </a:r>
            <a:r>
              <a:rPr lang="en-US" sz="4300" dirty="0" smtClean="0">
                <a:latin typeface="Sitka Banner" panose="02000505000000020004" pitchFamily="2" charset="0"/>
              </a:rPr>
              <a:t>	Page………………………………..5</a:t>
            </a:r>
            <a:endParaRPr lang="en-US" sz="4300" dirty="0">
              <a:latin typeface="Sitka Banner" panose="02000505000000020004" pitchFamily="2" charset="0"/>
            </a:endParaRPr>
          </a:p>
          <a:p>
            <a:pPr lvl="2">
              <a:buFont typeface="Wingdings" panose="05000000000000000000" pitchFamily="2" charset="2"/>
              <a:buChar char="q"/>
            </a:pPr>
            <a:r>
              <a:rPr lang="en-US" sz="4300" dirty="0" smtClean="0">
                <a:latin typeface="Sitka Banner" panose="02000505000000020004" pitchFamily="2" charset="0"/>
              </a:rPr>
              <a:t>Organizational </a:t>
            </a:r>
            <a:r>
              <a:rPr lang="en-US" sz="4300" dirty="0">
                <a:latin typeface="Sitka Banner" panose="02000505000000020004" pitchFamily="2" charset="0"/>
              </a:rPr>
              <a:t>Principles 	</a:t>
            </a:r>
            <a:r>
              <a:rPr lang="en-US" sz="4300" dirty="0" smtClean="0">
                <a:latin typeface="Sitka Banner" panose="02000505000000020004" pitchFamily="2" charset="0"/>
              </a:rPr>
              <a:t>	Page………………………………..5</a:t>
            </a:r>
            <a:endParaRPr lang="en-US" sz="4300" dirty="0">
              <a:latin typeface="Sitka Banner" panose="02000505000000020004" pitchFamily="2" charset="0"/>
            </a:endParaRPr>
          </a:p>
          <a:p>
            <a:pPr lvl="2">
              <a:buFont typeface="Wingdings" panose="05000000000000000000" pitchFamily="2" charset="2"/>
              <a:buChar char="q"/>
            </a:pPr>
            <a:r>
              <a:rPr lang="en-US" sz="4300" dirty="0" smtClean="0">
                <a:latin typeface="Sitka Banner" panose="02000505000000020004" pitchFamily="2" charset="0"/>
              </a:rPr>
              <a:t>Looking </a:t>
            </a:r>
            <a:r>
              <a:rPr lang="en-US" sz="4300" dirty="0">
                <a:latin typeface="Sitka Banner" panose="02000505000000020004" pitchFamily="2" charset="0"/>
              </a:rPr>
              <a:t>Ahead	</a:t>
            </a:r>
            <a:r>
              <a:rPr lang="en-US" sz="4300" dirty="0" smtClean="0">
                <a:latin typeface="Sitka Banner" panose="02000505000000020004" pitchFamily="2" charset="0"/>
              </a:rPr>
              <a:t>	Page………………………………..6</a:t>
            </a:r>
          </a:p>
          <a:p>
            <a:pPr lvl="1">
              <a:lnSpc>
                <a:spcPct val="120000"/>
              </a:lnSpc>
              <a:spcAft>
                <a:spcPts val="600"/>
              </a:spcAft>
              <a:buFont typeface="Wingdings" panose="05000000000000000000" pitchFamily="2" charset="2"/>
              <a:buChar char="q"/>
            </a:pPr>
            <a:r>
              <a:rPr lang="en-US" sz="4300" b="1" kern="1400" dirty="0" smtClean="0">
                <a:ln>
                  <a:noFill/>
                </a:ln>
                <a:solidFill>
                  <a:srgbClr val="FF0000"/>
                </a:solidFill>
                <a:effectLst/>
                <a:latin typeface="Sitka Banner" panose="02000505000000020004" pitchFamily="2" charset="0"/>
              </a:rPr>
              <a:t>2019 Customer Service Survey Results</a:t>
            </a:r>
            <a:r>
              <a:rPr lang="en-US" sz="4300" b="1" kern="1400" dirty="0" smtClean="0">
                <a:latin typeface="Sitka Banner" panose="02000505000000020004" pitchFamily="2" charset="0"/>
              </a:rPr>
              <a:t>	</a:t>
            </a:r>
            <a:r>
              <a:rPr lang="en-US" sz="4300" b="1" kern="1400" dirty="0" smtClean="0">
                <a:ln>
                  <a:noFill/>
                </a:ln>
                <a:effectLst/>
                <a:latin typeface="Sitka Banner" panose="02000505000000020004" pitchFamily="2" charset="0"/>
              </a:rPr>
              <a:t>Page…………………………..7</a:t>
            </a:r>
            <a:endParaRPr lang="en-US" sz="4300" kern="1400" dirty="0">
              <a:latin typeface="Sitka Banner" panose="02000505000000020004" pitchFamily="2" charset="0"/>
            </a:endParaRPr>
          </a:p>
          <a:p>
            <a:pPr lvl="1">
              <a:lnSpc>
                <a:spcPct val="120000"/>
              </a:lnSpc>
              <a:spcAft>
                <a:spcPts val="600"/>
              </a:spcAft>
              <a:buFont typeface="Wingdings" panose="05000000000000000000" pitchFamily="2" charset="2"/>
              <a:buChar char="q"/>
            </a:pPr>
            <a:r>
              <a:rPr lang="en-US" sz="4300" b="1" kern="1400" dirty="0" smtClean="0">
                <a:ln>
                  <a:noFill/>
                </a:ln>
                <a:solidFill>
                  <a:srgbClr val="FF0000"/>
                </a:solidFill>
                <a:effectLst/>
                <a:latin typeface="Sitka Banner" panose="02000505000000020004" pitchFamily="2" charset="0"/>
              </a:rPr>
              <a:t>Savannah Fire Department Awards	Page</a:t>
            </a:r>
            <a:r>
              <a:rPr lang="en-US" sz="4300" b="1" kern="1400" dirty="0" smtClean="0">
                <a:ln>
                  <a:noFill/>
                </a:ln>
                <a:effectLst/>
                <a:latin typeface="Sitka Banner" panose="02000505000000020004" pitchFamily="2" charset="0"/>
              </a:rPr>
              <a:t>	Page…………………………..8</a:t>
            </a:r>
            <a:endParaRPr lang="en-US" sz="4300" kern="1400" dirty="0">
              <a:latin typeface="Sitka Banner" panose="02000505000000020004" pitchFamily="2" charset="0"/>
            </a:endParaRPr>
          </a:p>
          <a:p>
            <a:pPr lvl="1">
              <a:lnSpc>
                <a:spcPct val="120000"/>
              </a:lnSpc>
              <a:spcAft>
                <a:spcPts val="600"/>
              </a:spcAft>
              <a:buFont typeface="Wingdings" panose="05000000000000000000" pitchFamily="2" charset="2"/>
              <a:buChar char="q"/>
            </a:pPr>
            <a:r>
              <a:rPr lang="en-US" sz="4300" b="1" kern="1400" dirty="0" smtClean="0">
                <a:ln>
                  <a:noFill/>
                </a:ln>
                <a:solidFill>
                  <a:srgbClr val="FF0000"/>
                </a:solidFill>
                <a:effectLst/>
                <a:latin typeface="Sitka Banner" panose="02000505000000020004" pitchFamily="2" charset="0"/>
              </a:rPr>
              <a:t>Operations Division	</a:t>
            </a:r>
            <a:r>
              <a:rPr lang="en-US" sz="4300" b="1" kern="1400" dirty="0" smtClean="0">
                <a:ln>
                  <a:noFill/>
                </a:ln>
                <a:effectLst/>
                <a:latin typeface="Sitka Banner" panose="02000505000000020004" pitchFamily="2" charset="0"/>
              </a:rPr>
              <a:t>		Page…………………………..9</a:t>
            </a:r>
          </a:p>
          <a:p>
            <a:pPr lvl="2">
              <a:lnSpc>
                <a:spcPct val="120000"/>
              </a:lnSpc>
              <a:spcAft>
                <a:spcPts val="600"/>
              </a:spcAft>
              <a:buFont typeface="Wingdings" panose="05000000000000000000" pitchFamily="2" charset="2"/>
              <a:buChar char="q"/>
            </a:pPr>
            <a:r>
              <a:rPr lang="en-US" sz="4400" dirty="0" smtClean="0">
                <a:latin typeface="Sitka Banner" panose="02000505000000020004" pitchFamily="2" charset="0"/>
              </a:rPr>
              <a:t>2019 Fire </a:t>
            </a:r>
            <a:r>
              <a:rPr lang="en-US" sz="4400" dirty="0">
                <a:latin typeface="Sitka Banner" panose="02000505000000020004" pitchFamily="2" charset="0"/>
              </a:rPr>
              <a:t>Analysis		</a:t>
            </a:r>
            <a:r>
              <a:rPr lang="en-US" sz="4400" dirty="0" smtClean="0">
                <a:latin typeface="Sitka Banner" panose="02000505000000020004" pitchFamily="2" charset="0"/>
              </a:rPr>
              <a:t>Page………………………………..10</a:t>
            </a:r>
          </a:p>
          <a:p>
            <a:pPr lvl="2">
              <a:lnSpc>
                <a:spcPct val="120000"/>
              </a:lnSpc>
              <a:spcAft>
                <a:spcPts val="600"/>
              </a:spcAft>
              <a:buFont typeface="Wingdings" panose="05000000000000000000" pitchFamily="2" charset="2"/>
              <a:buChar char="q"/>
            </a:pPr>
            <a:r>
              <a:rPr lang="en-US" sz="4400" dirty="0" smtClean="0">
                <a:latin typeface="Sitka Banner" panose="02000505000000020004" pitchFamily="2" charset="0"/>
              </a:rPr>
              <a:t>Special Operations		Page………………………………..</a:t>
            </a:r>
            <a:r>
              <a:rPr lang="en-US" sz="4400" dirty="0" smtClean="0">
                <a:latin typeface="Sitka Banner" panose="02000505000000020004" pitchFamily="2" charset="0"/>
              </a:rPr>
              <a:t>11</a:t>
            </a:r>
          </a:p>
          <a:p>
            <a:pPr lvl="2">
              <a:lnSpc>
                <a:spcPct val="120000"/>
              </a:lnSpc>
              <a:spcAft>
                <a:spcPts val="600"/>
              </a:spcAft>
              <a:buFont typeface="Wingdings" panose="05000000000000000000" pitchFamily="2" charset="2"/>
              <a:buChar char="q"/>
            </a:pPr>
            <a:r>
              <a:rPr lang="en-US" sz="4400" dirty="0" smtClean="0">
                <a:latin typeface="Sitka Banner" panose="02000505000000020004" pitchFamily="2" charset="0"/>
              </a:rPr>
              <a:t>District Analysis		Page………………………………..12</a:t>
            </a:r>
            <a:endParaRPr lang="en-US" sz="4400" dirty="0">
              <a:latin typeface="Sitka Banner" panose="02000505000000020004" pitchFamily="2" charset="0"/>
            </a:endParaRPr>
          </a:p>
          <a:p>
            <a:pPr>
              <a:buFont typeface="Wingdings" panose="05000000000000000000" pitchFamily="2" charset="2"/>
              <a:buChar char="q"/>
            </a:pPr>
            <a:r>
              <a:rPr lang="en-US" sz="4300" b="1" dirty="0" smtClean="0">
                <a:solidFill>
                  <a:srgbClr val="FF0000"/>
                </a:solidFill>
                <a:latin typeface="Sitka Banner" panose="02000505000000020004" pitchFamily="2" charset="0"/>
              </a:rPr>
              <a:t>Logistics </a:t>
            </a:r>
            <a:r>
              <a:rPr lang="en-US" sz="4300" b="1" dirty="0">
                <a:solidFill>
                  <a:srgbClr val="FF0000"/>
                </a:solidFill>
                <a:latin typeface="Sitka Banner" panose="02000505000000020004" pitchFamily="2" charset="0"/>
              </a:rPr>
              <a:t>Department</a:t>
            </a:r>
            <a:r>
              <a:rPr lang="en-US" sz="4300" b="1" dirty="0">
                <a:latin typeface="Sitka Banner" panose="02000505000000020004" pitchFamily="2" charset="0"/>
              </a:rPr>
              <a:t>		</a:t>
            </a:r>
            <a:r>
              <a:rPr lang="en-US" sz="4300" b="1" dirty="0" smtClean="0">
                <a:latin typeface="Sitka Banner" panose="02000505000000020004" pitchFamily="2" charset="0"/>
              </a:rPr>
              <a:t>	Page…………………………..</a:t>
            </a:r>
            <a:r>
              <a:rPr lang="en-US" sz="4300" b="1" dirty="0" smtClean="0">
                <a:latin typeface="Sitka Banner" panose="02000505000000020004" pitchFamily="2" charset="0"/>
              </a:rPr>
              <a:t>13</a:t>
            </a:r>
            <a:endParaRPr lang="en-US" sz="4300" dirty="0">
              <a:latin typeface="Sitka Banner" panose="02000505000000020004" pitchFamily="2" charset="0"/>
            </a:endParaRPr>
          </a:p>
          <a:p>
            <a:pPr lvl="2">
              <a:buFont typeface="Wingdings" panose="05000000000000000000" pitchFamily="2" charset="2"/>
              <a:buChar char="q"/>
            </a:pPr>
            <a:r>
              <a:rPr lang="en-US" sz="4400" dirty="0" smtClean="0">
                <a:latin typeface="Sitka Banner" panose="02000505000000020004" pitchFamily="2" charset="0"/>
              </a:rPr>
              <a:t>Fleet </a:t>
            </a:r>
            <a:r>
              <a:rPr lang="en-US" sz="4400" dirty="0">
                <a:latin typeface="Sitka Banner" panose="02000505000000020004" pitchFamily="2" charset="0"/>
              </a:rPr>
              <a:t>Division		</a:t>
            </a:r>
            <a:r>
              <a:rPr lang="en-US" sz="4400" dirty="0" smtClean="0">
                <a:latin typeface="Sitka Banner" panose="02000505000000020004" pitchFamily="2" charset="0"/>
              </a:rPr>
              <a:t>Page………………………………..14</a:t>
            </a:r>
            <a:endParaRPr lang="en-US" sz="4400" dirty="0">
              <a:latin typeface="Sitka Banner" panose="02000505000000020004" pitchFamily="2" charset="0"/>
            </a:endParaRPr>
          </a:p>
          <a:p>
            <a:pPr lvl="2">
              <a:buFont typeface="Wingdings" panose="05000000000000000000" pitchFamily="2" charset="2"/>
              <a:buChar char="q"/>
            </a:pPr>
            <a:r>
              <a:rPr lang="en-US" sz="4400" dirty="0" smtClean="0">
                <a:latin typeface="Sitka Banner" panose="02000505000000020004" pitchFamily="2" charset="0"/>
              </a:rPr>
              <a:t>Training </a:t>
            </a:r>
            <a:r>
              <a:rPr lang="en-US" sz="4400" dirty="0">
                <a:latin typeface="Sitka Banner" panose="02000505000000020004" pitchFamily="2" charset="0"/>
              </a:rPr>
              <a:t>Division		</a:t>
            </a:r>
            <a:r>
              <a:rPr lang="en-US" sz="4400" dirty="0" smtClean="0">
                <a:latin typeface="Sitka Banner" panose="02000505000000020004" pitchFamily="2" charset="0"/>
              </a:rPr>
              <a:t>Page……………………………..…14</a:t>
            </a:r>
            <a:endParaRPr lang="en-US" sz="4400" dirty="0">
              <a:latin typeface="Sitka Banner" panose="02000505000000020004" pitchFamily="2" charset="0"/>
            </a:endParaRPr>
          </a:p>
          <a:p>
            <a:pPr lvl="2">
              <a:buFont typeface="Wingdings" panose="05000000000000000000" pitchFamily="2" charset="2"/>
              <a:buChar char="q"/>
            </a:pPr>
            <a:r>
              <a:rPr lang="en-US" sz="4400" dirty="0" smtClean="0">
                <a:latin typeface="Sitka Banner" panose="02000505000000020004" pitchFamily="2" charset="0"/>
              </a:rPr>
              <a:t>Community </a:t>
            </a:r>
            <a:r>
              <a:rPr lang="en-US" sz="4400" dirty="0">
                <a:latin typeface="Sitka Banner" panose="02000505000000020004" pitchFamily="2" charset="0"/>
              </a:rPr>
              <a:t>Risk Reduction	</a:t>
            </a:r>
            <a:r>
              <a:rPr lang="en-US" sz="4400" dirty="0" smtClean="0">
                <a:latin typeface="Sitka Banner" panose="02000505000000020004" pitchFamily="2" charset="0"/>
              </a:rPr>
              <a:t>	</a:t>
            </a:r>
            <a:r>
              <a:rPr lang="en-US" sz="4400" dirty="0" smtClean="0">
                <a:latin typeface="Sitka Banner" panose="02000505000000020004" pitchFamily="2" charset="0"/>
              </a:rPr>
              <a:t>Page……………………………..…15</a:t>
            </a:r>
            <a:endParaRPr lang="en-US" sz="4400" dirty="0">
              <a:latin typeface="Sitka Banner" panose="02000505000000020004" pitchFamily="2" charset="0"/>
            </a:endParaRPr>
          </a:p>
          <a:p>
            <a:pPr lvl="2">
              <a:buFont typeface="Wingdings" panose="05000000000000000000" pitchFamily="2" charset="2"/>
              <a:buChar char="q"/>
            </a:pPr>
            <a:r>
              <a:rPr lang="en-US" sz="4400" dirty="0" smtClean="0">
                <a:latin typeface="Sitka Banner" panose="02000505000000020004" pitchFamily="2" charset="0"/>
              </a:rPr>
              <a:t>Inspections</a:t>
            </a:r>
            <a:r>
              <a:rPr lang="en-US" sz="4400" dirty="0">
                <a:latin typeface="Sitka Banner" panose="02000505000000020004" pitchFamily="2" charset="0"/>
              </a:rPr>
              <a:t>		</a:t>
            </a:r>
            <a:r>
              <a:rPr lang="en-US" sz="4400" dirty="0" smtClean="0">
                <a:latin typeface="Sitka Banner" panose="02000505000000020004" pitchFamily="2" charset="0"/>
              </a:rPr>
              <a:t>	</a:t>
            </a:r>
            <a:r>
              <a:rPr lang="en-US" sz="4400" dirty="0" smtClean="0">
                <a:latin typeface="Sitka Banner" panose="02000505000000020004" pitchFamily="2" charset="0"/>
              </a:rPr>
              <a:t>Page……………………………..…15</a:t>
            </a:r>
            <a:endParaRPr lang="en-US" sz="4400" dirty="0">
              <a:latin typeface="Sitka Banner" panose="02000505000000020004" pitchFamily="2" charset="0"/>
            </a:endParaRPr>
          </a:p>
          <a:p>
            <a:pPr lvl="2">
              <a:buFont typeface="Wingdings" panose="05000000000000000000" pitchFamily="2" charset="2"/>
              <a:buChar char="q"/>
            </a:pPr>
            <a:r>
              <a:rPr lang="en-US" sz="4400" dirty="0" smtClean="0">
                <a:latin typeface="Sitka Banner" panose="02000505000000020004" pitchFamily="2" charset="0"/>
              </a:rPr>
              <a:t>Community </a:t>
            </a:r>
            <a:r>
              <a:rPr lang="en-US" sz="4400" dirty="0">
                <a:latin typeface="Sitka Banner" panose="02000505000000020004" pitchFamily="2" charset="0"/>
              </a:rPr>
              <a:t>Outreach		</a:t>
            </a:r>
            <a:r>
              <a:rPr lang="en-US" sz="4400" dirty="0" smtClean="0">
                <a:latin typeface="Sitka Banner" panose="02000505000000020004" pitchFamily="2" charset="0"/>
              </a:rPr>
              <a:t>Page……………………………..…15</a:t>
            </a:r>
            <a:endParaRPr lang="en-US" sz="4400" dirty="0">
              <a:latin typeface="Sitka Banner" panose="02000505000000020004" pitchFamily="2" charset="0"/>
            </a:endParaRPr>
          </a:p>
          <a:p>
            <a:pPr lvl="2">
              <a:buFont typeface="Wingdings" panose="05000000000000000000" pitchFamily="2" charset="2"/>
              <a:buChar char="q"/>
            </a:pPr>
            <a:r>
              <a:rPr lang="en-US" sz="4400" dirty="0" smtClean="0">
                <a:latin typeface="Sitka Banner" panose="02000505000000020004" pitchFamily="2" charset="0"/>
              </a:rPr>
              <a:t>Investigations</a:t>
            </a:r>
            <a:r>
              <a:rPr lang="en-US" sz="4400" dirty="0">
                <a:latin typeface="Sitka Banner" panose="02000505000000020004" pitchFamily="2" charset="0"/>
              </a:rPr>
              <a:t>		</a:t>
            </a:r>
            <a:r>
              <a:rPr lang="en-US" sz="4400" dirty="0" smtClean="0">
                <a:latin typeface="Sitka Banner" panose="02000505000000020004" pitchFamily="2" charset="0"/>
              </a:rPr>
              <a:t>Page………………………………..15</a:t>
            </a:r>
            <a:endParaRPr lang="en-US" sz="4400" dirty="0">
              <a:latin typeface="Sitka Banner" panose="02000505000000020004" pitchFamily="2" charset="0"/>
            </a:endParaRPr>
          </a:p>
          <a:p>
            <a:pPr>
              <a:buFont typeface="Wingdings" panose="05000000000000000000" pitchFamily="2" charset="2"/>
              <a:buChar char="q"/>
            </a:pPr>
            <a:r>
              <a:rPr lang="en-US" sz="4400" b="1" dirty="0">
                <a:solidFill>
                  <a:srgbClr val="FF0000"/>
                </a:solidFill>
                <a:latin typeface="Sitka Banner" panose="02000505000000020004" pitchFamily="2" charset="0"/>
              </a:rPr>
              <a:t>Emergency Management</a:t>
            </a:r>
            <a:r>
              <a:rPr lang="en-US" sz="4400" b="1" dirty="0">
                <a:latin typeface="Sitka Banner" panose="02000505000000020004" pitchFamily="2" charset="0"/>
              </a:rPr>
              <a:t>			Page……………………………16</a:t>
            </a:r>
          </a:p>
          <a:p>
            <a:pPr>
              <a:buFont typeface="Wingdings" panose="05000000000000000000" pitchFamily="2" charset="2"/>
              <a:buChar char="q"/>
            </a:pPr>
            <a:r>
              <a:rPr lang="en-US" sz="4300" b="1" dirty="0" smtClean="0">
                <a:solidFill>
                  <a:srgbClr val="FF0000"/>
                </a:solidFill>
                <a:latin typeface="Sitka Banner" panose="02000505000000020004" pitchFamily="2" charset="0"/>
              </a:rPr>
              <a:t>Appendices</a:t>
            </a:r>
            <a:r>
              <a:rPr lang="en-US" sz="4300" b="1" dirty="0">
                <a:latin typeface="Sitka Banner" panose="02000505000000020004" pitchFamily="2" charset="0"/>
              </a:rPr>
              <a:t>			</a:t>
            </a:r>
            <a:r>
              <a:rPr lang="en-US" sz="4300" b="1" dirty="0" smtClean="0">
                <a:latin typeface="Sitka Banner" panose="02000505000000020004" pitchFamily="2" charset="0"/>
              </a:rPr>
              <a:t>	</a:t>
            </a:r>
            <a:r>
              <a:rPr lang="en-US" sz="4300" b="1" dirty="0" smtClean="0">
                <a:latin typeface="Sitka Banner" panose="02000505000000020004" pitchFamily="2" charset="0"/>
              </a:rPr>
              <a:t>Page……………………………17</a:t>
            </a:r>
            <a:endParaRPr lang="en-US" sz="4300" dirty="0">
              <a:latin typeface="Sitka Banner" panose="02000505000000020004" pitchFamily="2" charset="0"/>
            </a:endParaRPr>
          </a:p>
          <a:p>
            <a:pPr marL="0" indent="0">
              <a:buNone/>
            </a:pPr>
            <a:endParaRPr lang="en-US" sz="4300" dirty="0">
              <a:latin typeface="Sitka Banner" panose="02000505000000020004" pitchFamily="2" charset="0"/>
            </a:endParaRPr>
          </a:p>
          <a:p>
            <a:pPr lvl="1">
              <a:lnSpc>
                <a:spcPct val="119000"/>
              </a:lnSpc>
              <a:spcAft>
                <a:spcPts val="600"/>
              </a:spcAft>
              <a:buFont typeface="Wingdings" panose="05000000000000000000" pitchFamily="2" charset="2"/>
              <a:buChar char="q"/>
            </a:pPr>
            <a:endParaRPr lang="en-US" sz="1100" kern="1400" dirty="0" smtClean="0">
              <a:ln>
                <a:noFill/>
              </a:ln>
              <a:solidFill>
                <a:srgbClr val="000000"/>
              </a:solidFill>
              <a:effectLst/>
              <a:latin typeface="Calibri" panose="020F0502020204030204" pitchFamily="34" charset="0"/>
            </a:endParaRPr>
          </a:p>
          <a:p>
            <a:pPr lvl="2">
              <a:buFont typeface="Wingdings" panose="05000000000000000000" pitchFamily="2" charset="2"/>
              <a:buChar char="q"/>
            </a:pPr>
            <a:endParaRPr lang="en-US" sz="2100" dirty="0" smtClean="0">
              <a:latin typeface="Bahnschrift Light Condensed" panose="020B0502040204020203" pitchFamily="34" charset="0"/>
            </a:endParaRPr>
          </a:p>
          <a:p>
            <a:pPr lvl="1">
              <a:buFont typeface="Wingdings" panose="05000000000000000000" pitchFamily="2" charset="2"/>
              <a:buChar char="q"/>
            </a:pPr>
            <a:endParaRPr lang="en-US" dirty="0"/>
          </a:p>
          <a:p>
            <a:endParaRPr lang="en-US" dirty="0"/>
          </a:p>
        </p:txBody>
      </p:sp>
      <p:pic>
        <p:nvPicPr>
          <p:cNvPr id="4" name="Picture 3"/>
          <p:cNvPicPr>
            <a:picLocks noChangeAspect="1"/>
          </p:cNvPicPr>
          <p:nvPr/>
        </p:nvPicPr>
        <p:blipFill>
          <a:blip r:embed="rId4"/>
          <a:stretch>
            <a:fillRect/>
          </a:stretch>
        </p:blipFill>
        <p:spPr>
          <a:xfrm>
            <a:off x="8376210" y="2987497"/>
            <a:ext cx="1802664" cy="1350796"/>
          </a:xfrm>
          <a:prstGeom prst="rect">
            <a:avLst/>
          </a:prstGeom>
        </p:spPr>
      </p:pic>
      <p:pic>
        <p:nvPicPr>
          <p:cNvPr id="6" name="Picture 5"/>
          <p:cNvPicPr>
            <a:picLocks noChangeAspect="1"/>
          </p:cNvPicPr>
          <p:nvPr/>
        </p:nvPicPr>
        <p:blipFill>
          <a:blip r:embed="rId5"/>
          <a:stretch>
            <a:fillRect/>
          </a:stretch>
        </p:blipFill>
        <p:spPr>
          <a:xfrm>
            <a:off x="8131818" y="1648881"/>
            <a:ext cx="1792941" cy="1344706"/>
          </a:xfrm>
          <a:prstGeom prst="rect">
            <a:avLst/>
          </a:prstGeom>
        </p:spPr>
      </p:pic>
      <p:pic>
        <p:nvPicPr>
          <p:cNvPr id="7" name="Picture 6"/>
          <p:cNvPicPr>
            <a:picLocks noChangeAspect="1"/>
          </p:cNvPicPr>
          <p:nvPr/>
        </p:nvPicPr>
        <p:blipFill>
          <a:blip r:embed="rId6"/>
          <a:stretch>
            <a:fillRect/>
          </a:stretch>
        </p:blipFill>
        <p:spPr>
          <a:xfrm>
            <a:off x="6329154" y="1190923"/>
            <a:ext cx="1802664" cy="1802664"/>
          </a:xfrm>
          <a:prstGeom prst="rect">
            <a:avLst/>
          </a:prstGeom>
        </p:spPr>
      </p:pic>
      <p:pic>
        <p:nvPicPr>
          <p:cNvPr id="8" name="Picture 7"/>
          <p:cNvPicPr>
            <a:picLocks noChangeAspect="1"/>
          </p:cNvPicPr>
          <p:nvPr/>
        </p:nvPicPr>
        <p:blipFill>
          <a:blip r:embed="rId7"/>
          <a:stretch>
            <a:fillRect/>
          </a:stretch>
        </p:blipFill>
        <p:spPr>
          <a:xfrm>
            <a:off x="6677249" y="2993587"/>
            <a:ext cx="1802664" cy="1802664"/>
          </a:xfrm>
          <a:prstGeom prst="rect">
            <a:avLst/>
          </a:prstGeom>
        </p:spPr>
      </p:pic>
      <p:pic>
        <p:nvPicPr>
          <p:cNvPr id="10" name="Picture 9"/>
          <p:cNvPicPr>
            <a:picLocks noChangeAspect="1"/>
          </p:cNvPicPr>
          <p:nvPr/>
        </p:nvPicPr>
        <p:blipFill>
          <a:blip r:embed="rId8"/>
          <a:stretch>
            <a:fillRect/>
          </a:stretch>
        </p:blipFill>
        <p:spPr>
          <a:xfrm>
            <a:off x="6329153" y="4796251"/>
            <a:ext cx="2150759" cy="1178616"/>
          </a:xfrm>
          <a:prstGeom prst="rect">
            <a:avLst/>
          </a:prstGeom>
        </p:spPr>
      </p:pic>
      <p:pic>
        <p:nvPicPr>
          <p:cNvPr id="12" name="Picture 11"/>
          <p:cNvPicPr>
            <a:picLocks noChangeAspect="1"/>
          </p:cNvPicPr>
          <p:nvPr/>
        </p:nvPicPr>
        <p:blipFill>
          <a:blip r:embed="rId9"/>
          <a:stretch>
            <a:fillRect/>
          </a:stretch>
        </p:blipFill>
        <p:spPr>
          <a:xfrm>
            <a:off x="8479912" y="4344382"/>
            <a:ext cx="1444847" cy="2171513"/>
          </a:xfrm>
          <a:prstGeom prst="rect">
            <a:avLst/>
          </a:prstGeom>
        </p:spPr>
      </p:pic>
      <p:pic>
        <p:nvPicPr>
          <p:cNvPr id="14" name="Picture 13"/>
          <p:cNvPicPr>
            <a:picLocks noChangeAspect="1"/>
          </p:cNvPicPr>
          <p:nvPr/>
        </p:nvPicPr>
        <p:blipFill>
          <a:blip r:embed="rId10"/>
          <a:stretch>
            <a:fillRect/>
          </a:stretch>
        </p:blipFill>
        <p:spPr>
          <a:xfrm>
            <a:off x="9923952" y="1188492"/>
            <a:ext cx="1341317" cy="1788422"/>
          </a:xfrm>
          <a:prstGeom prst="rect">
            <a:avLst/>
          </a:prstGeom>
        </p:spPr>
      </p:pic>
      <p:pic>
        <p:nvPicPr>
          <p:cNvPr id="11" name="Picture 10"/>
          <p:cNvPicPr>
            <a:picLocks noChangeAspect="1"/>
          </p:cNvPicPr>
          <p:nvPr/>
        </p:nvPicPr>
        <p:blipFill>
          <a:blip r:embed="rId11"/>
          <a:stretch>
            <a:fillRect/>
          </a:stretch>
        </p:blipFill>
        <p:spPr>
          <a:xfrm>
            <a:off x="9934481" y="2888071"/>
            <a:ext cx="1943353" cy="1457515"/>
          </a:xfrm>
          <a:prstGeom prst="rect">
            <a:avLst/>
          </a:prstGeom>
        </p:spPr>
      </p:pic>
    </p:spTree>
    <p:extLst>
      <p:ext uri="{BB962C8B-B14F-4D97-AF65-F5344CB8AC3E}">
        <p14:creationId xmlns:p14="http://schemas.microsoft.com/office/powerpoint/2010/main" val="3242324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8367"/>
          </a:xfrm>
        </p:spPr>
        <p:txBody>
          <a:bodyPr>
            <a:normAutofit fontScale="90000"/>
          </a:bodyPr>
          <a:lstStyle/>
          <a:p>
            <a:r>
              <a:rPr lang="en-US" sz="4000" dirty="0" smtClean="0">
                <a:latin typeface="Bahnschrift Light Condensed" panose="020B0502040204020203" pitchFamily="34" charset="0"/>
              </a:rPr>
              <a:t>Savannah Fire Department 2019 Annual Report: Fire Chief Message</a:t>
            </a:r>
            <a:endParaRPr lang="en-US" sz="4000" dirty="0">
              <a:latin typeface="Bahnschrift Light Condensed" panose="020B0502040204020203"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141" y="1043492"/>
            <a:ext cx="1476935" cy="2042488"/>
          </a:xfrm>
          <a:prstGeom prst="rect">
            <a:avLst/>
          </a:prstGeom>
          <a:noFill/>
          <a:ln>
            <a:noFill/>
          </a:ln>
          <a:effectLst>
            <a:outerShdw blurRad="190500" algn="ctr" rotWithShape="0">
              <a:srgbClr val="000000">
                <a:alpha val="70000"/>
              </a:srgbClr>
            </a:outerShdw>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4" name="Picture 3"/>
          <p:cNvPicPr>
            <a:picLocks noChangeAspect="1"/>
          </p:cNvPicPr>
          <p:nvPr/>
        </p:nvPicPr>
        <p:blipFill>
          <a:blip r:embed="rId4"/>
          <a:stretch>
            <a:fillRect/>
          </a:stretch>
        </p:blipFill>
        <p:spPr>
          <a:xfrm>
            <a:off x="1187686" y="4346090"/>
            <a:ext cx="1289843" cy="1286404"/>
          </a:xfrm>
          <a:prstGeom prst="rect">
            <a:avLst/>
          </a:prstGeom>
        </p:spPr>
      </p:pic>
      <p:sp>
        <p:nvSpPr>
          <p:cNvPr id="3" name="TextBox 2"/>
          <p:cNvSpPr txBox="1"/>
          <p:nvPr/>
        </p:nvSpPr>
        <p:spPr>
          <a:xfrm>
            <a:off x="358809" y="3300536"/>
            <a:ext cx="2947596" cy="830997"/>
          </a:xfrm>
          <a:prstGeom prst="rect">
            <a:avLst/>
          </a:prstGeom>
          <a:noFill/>
        </p:spPr>
        <p:txBody>
          <a:bodyPr wrap="square" rtlCol="0">
            <a:spAutoFit/>
          </a:bodyPr>
          <a:lstStyle/>
          <a:p>
            <a:pPr algn="ctr"/>
            <a:r>
              <a:rPr lang="en-US" sz="1600" dirty="0" smtClean="0">
                <a:latin typeface="Sitka Banner" panose="02000505000000020004" pitchFamily="2" charset="0"/>
              </a:rPr>
              <a:t>Derik Minard, MPP EFO</a:t>
            </a:r>
          </a:p>
          <a:p>
            <a:pPr algn="ctr"/>
            <a:r>
              <a:rPr lang="en-US" sz="1600" dirty="0" smtClean="0">
                <a:latin typeface="Sitka Banner" panose="02000505000000020004" pitchFamily="2" charset="0"/>
              </a:rPr>
              <a:t>Fire Chief</a:t>
            </a:r>
          </a:p>
          <a:p>
            <a:pPr algn="ctr"/>
            <a:r>
              <a:rPr lang="en-US" sz="1600" dirty="0" smtClean="0">
                <a:latin typeface="Sitka Banner" panose="02000505000000020004" pitchFamily="2" charset="0"/>
              </a:rPr>
              <a:t>Savannah Fire Department</a:t>
            </a:r>
            <a:endParaRPr lang="en-US" sz="1600" dirty="0">
              <a:latin typeface="Sitka Banner" panose="02000505000000020004" pitchFamily="2" charset="0"/>
            </a:endParaRPr>
          </a:p>
        </p:txBody>
      </p:sp>
      <p:sp>
        <p:nvSpPr>
          <p:cNvPr id="5" name="TextBox 4"/>
          <p:cNvSpPr txBox="1"/>
          <p:nvPr/>
        </p:nvSpPr>
        <p:spPr>
          <a:xfrm>
            <a:off x="3733575" y="1258645"/>
            <a:ext cx="7311962" cy="3693319"/>
          </a:xfrm>
          <a:prstGeom prst="rect">
            <a:avLst/>
          </a:prstGeom>
          <a:noFill/>
        </p:spPr>
        <p:txBody>
          <a:bodyPr wrap="square" rtlCol="0">
            <a:spAutoFit/>
          </a:bodyPr>
          <a:lstStyle/>
          <a:p>
            <a:r>
              <a:rPr lang="en-US" dirty="0">
                <a:latin typeface="Sitka Banner" panose="02000505000000020004" pitchFamily="2" charset="0"/>
              </a:rPr>
              <a:t>It was a prestigious honor for me to be named Chief of the Savannah Fire Department in June of 2019. We have experienced a great deal together in those nine short </a:t>
            </a:r>
            <a:r>
              <a:rPr lang="en-US" dirty="0" smtClean="0">
                <a:latin typeface="Sitka Banner" panose="02000505000000020004" pitchFamily="2" charset="0"/>
              </a:rPr>
              <a:t>months:</a:t>
            </a:r>
            <a:r>
              <a:rPr lang="en-US" dirty="0">
                <a:latin typeface="Sitka Banner" panose="02000505000000020004" pitchFamily="2" charset="0"/>
              </a:rPr>
              <a:t> major fires and technical responses, a Strategic Plan and citywide Risk Assessment process and a variety of tragic and adverse situations that touched each of us personally. I am proud to be part of a special family that is selflessly dedicated to serving those in need. We are a team and each man and woman of the Savannah Fire Department fills an important role. Teams are successful when every individual can focus on the greater good and do their part efficiently and effectively. </a:t>
            </a:r>
            <a:r>
              <a:rPr lang="en-US" dirty="0" smtClean="0">
                <a:latin typeface="Sitka Banner" panose="02000505000000020004" pitchFamily="2" charset="0"/>
              </a:rPr>
              <a:t>Savannah </a:t>
            </a:r>
            <a:r>
              <a:rPr lang="en-US" dirty="0">
                <a:latin typeface="Sitka Banner" panose="02000505000000020004" pitchFamily="2" charset="0"/>
              </a:rPr>
              <a:t>Fire does this better than anyone. It is a testament to your professionalism, devoted spirit, heart, and desire to be the best. </a:t>
            </a:r>
            <a:endParaRPr lang="en-US" dirty="0" smtClean="0">
              <a:latin typeface="Sitka Banner" panose="02000505000000020004" pitchFamily="2" charset="0"/>
            </a:endParaRPr>
          </a:p>
          <a:p>
            <a:endParaRPr lang="en-US" dirty="0">
              <a:latin typeface="Sitka Banner" panose="02000505000000020004" pitchFamily="2" charset="0"/>
            </a:endParaRPr>
          </a:p>
          <a:p>
            <a:r>
              <a:rPr lang="en-US" dirty="0">
                <a:latin typeface="Sitka Banner" panose="02000505000000020004" pitchFamily="2" charset="0"/>
              </a:rPr>
              <a:t>I am proud that you call me chief and I look forward to working with each of you to fulfill our mission and tackle future challenges</a:t>
            </a:r>
            <a:endParaRPr lang="en-US" dirty="0" smtClean="0">
              <a:latin typeface="Sitka Banner" panose="02000505000000020004" pitchFamily="2" charset="0"/>
            </a:endParaRPr>
          </a:p>
        </p:txBody>
      </p:sp>
      <p:pic>
        <p:nvPicPr>
          <p:cNvPr id="6" name="Picture 5"/>
          <p:cNvPicPr>
            <a:picLocks noChangeAspect="1"/>
          </p:cNvPicPr>
          <p:nvPr/>
        </p:nvPicPr>
        <p:blipFill>
          <a:blip r:embed="rId5">
            <a:clrChange>
              <a:clrFrom>
                <a:srgbClr val="FEFEFE"/>
              </a:clrFrom>
              <a:clrTo>
                <a:srgbClr val="FEFEFE">
                  <a:alpha val="0"/>
                </a:srgbClr>
              </a:clrTo>
            </a:clrChange>
          </a:blip>
          <a:stretch>
            <a:fillRect/>
          </a:stretch>
        </p:blipFill>
        <p:spPr>
          <a:xfrm>
            <a:off x="8392061" y="4951964"/>
            <a:ext cx="2009967" cy="986257"/>
          </a:xfrm>
          <a:prstGeom prst="rect">
            <a:avLst/>
          </a:prstGeom>
        </p:spPr>
      </p:pic>
    </p:spTree>
    <p:extLst>
      <p:ext uri="{BB962C8B-B14F-4D97-AF65-F5344CB8AC3E}">
        <p14:creationId xmlns:p14="http://schemas.microsoft.com/office/powerpoint/2010/main" val="22819919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8367"/>
          </a:xfrm>
        </p:spPr>
        <p:txBody>
          <a:bodyPr>
            <a:normAutofit/>
          </a:bodyPr>
          <a:lstStyle/>
          <a:p>
            <a:r>
              <a:rPr lang="en-US" sz="4000" dirty="0" smtClean="0">
                <a:latin typeface="Bahnschrift Light Condensed" panose="020B0502040204020203" pitchFamily="34" charset="0"/>
              </a:rPr>
              <a:t>Savannah Fire Department 2019 Annual Report: Overview</a:t>
            </a:r>
            <a:endParaRPr lang="en-US" sz="4000" dirty="0">
              <a:latin typeface="Bahnschrift Light Condensed" panose="020B0502040204020203" pitchFamily="34" charset="0"/>
            </a:endParaRPr>
          </a:p>
        </p:txBody>
      </p:sp>
      <p:sp>
        <p:nvSpPr>
          <p:cNvPr id="14" name="Rectangle 20" descr="Image result for front view of fire ladder truck  clip art"/>
          <p:cNvSpPr>
            <a:spLocks noChangeAspect="1" noChangeArrowheads="1"/>
          </p:cNvSpPr>
          <p:nvPr/>
        </p:nvSpPr>
        <p:spPr bwMode="auto">
          <a:xfrm>
            <a:off x="7331837" y="2386288"/>
            <a:ext cx="544444" cy="36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Text Box 24"/>
          <p:cNvSpPr txBox="1">
            <a:spLocks noChangeArrowheads="1"/>
          </p:cNvSpPr>
          <p:nvPr/>
        </p:nvSpPr>
        <p:spPr bwMode="auto">
          <a:xfrm>
            <a:off x="1585183" y="1484733"/>
            <a:ext cx="1501100" cy="244124"/>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Sitka Banner" panose="02000505000000020004" pitchFamily="2" charset="0"/>
              </a:rPr>
              <a:t>SFD Resources</a:t>
            </a:r>
            <a:endParaRPr kumimoji="0" lang="en-US" altLang="en-US" b="0" i="0" u="none" strike="noStrike" cap="none" normalizeH="0" baseline="0" dirty="0" smtClean="0">
              <a:ln>
                <a:noFill/>
              </a:ln>
              <a:solidFill>
                <a:schemeClr val="tx1"/>
              </a:solidFill>
              <a:effectLst/>
              <a:latin typeface="Sitka Banner" panose="02000505000000020004" pitchFamily="2" charset="0"/>
            </a:endParaRPr>
          </a:p>
        </p:txBody>
      </p:sp>
      <p:grpSp>
        <p:nvGrpSpPr>
          <p:cNvPr id="28" name="Group 27"/>
          <p:cNvGrpSpPr/>
          <p:nvPr/>
        </p:nvGrpSpPr>
        <p:grpSpPr>
          <a:xfrm>
            <a:off x="1562943" y="1829895"/>
            <a:ext cx="4181149" cy="1019897"/>
            <a:chOff x="853501" y="2059849"/>
            <a:chExt cx="4181149" cy="1019897"/>
          </a:xfrm>
        </p:grpSpPr>
        <p:sp>
          <p:nvSpPr>
            <p:cNvPr id="12" name="AutoShape 16"/>
            <p:cNvSpPr>
              <a:spLocks noChangeArrowheads="1"/>
            </p:cNvSpPr>
            <p:nvPr/>
          </p:nvSpPr>
          <p:spPr bwMode="auto">
            <a:xfrm flipH="1">
              <a:off x="853501" y="2059849"/>
              <a:ext cx="4181149" cy="1019897"/>
            </a:xfrm>
            <a:prstGeom prst="rect">
              <a:avLst/>
            </a:prstGeom>
            <a:solidFill>
              <a:srgbClr val="DFDBE4"/>
            </a:solidFill>
            <a:ln w="31750" algn="ctr">
              <a:solidFill>
                <a:srgbClr val="C9C2D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2066" name="Picture 18" descr="man-156557_64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2943" y="2153216"/>
              <a:ext cx="450783" cy="375456"/>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7" name="Picture 19" descr="Image result for front view of fire engine clip ar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8824" y="2132083"/>
              <a:ext cx="459911" cy="39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069" name="Picture 21" descr="Image result for fire station clip 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422" y="2166081"/>
              <a:ext cx="501705" cy="3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5" name="Control 22"/>
            <p:cNvSpPr>
              <a:spLocks noChangeArrowheads="1" noChangeShapeType="1"/>
            </p:cNvSpPr>
            <p:nvPr/>
          </p:nvSpPr>
          <p:spPr bwMode="auto">
            <a:xfrm>
              <a:off x="915301" y="2601023"/>
              <a:ext cx="4024345" cy="434338"/>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eaLnBrk="0" fontAlgn="base" hangingPunct="0">
                <a:spcBef>
                  <a:spcPct val="0"/>
                </a:spcBef>
                <a:spcAft>
                  <a:spcPct val="0"/>
                </a:spcAft>
              </a:pPr>
              <a:r>
                <a:rPr kumimoji="0" lang="en-US" altLang="en-US" sz="1100" b="1" i="0" u="none" strike="noStrike" cap="none" normalizeH="0" baseline="0" dirty="0" smtClean="0">
                  <a:ln>
                    <a:noFill/>
                  </a:ln>
                  <a:solidFill>
                    <a:srgbClr val="000000"/>
                  </a:solidFill>
                  <a:effectLst/>
                  <a:latin typeface="Baskerville Old Face" panose="02020602080505020303" pitchFamily="18" charset="0"/>
                </a:rPr>
                <a:t>Stations</a:t>
              </a:r>
              <a:r>
                <a:rPr kumimoji="0" lang="en-US" altLang="en-US" sz="1100" b="1" i="0" u="none" strike="noStrike" cap="none" normalizeH="0" dirty="0" smtClean="0">
                  <a:ln>
                    <a:noFill/>
                  </a:ln>
                  <a:solidFill>
                    <a:srgbClr val="000000"/>
                  </a:solidFill>
                  <a:effectLst/>
                  <a:latin typeface="Baskerville Old Face" panose="02020602080505020303" pitchFamily="18" charset="0"/>
                </a:rPr>
                <a:t>    </a:t>
              </a:r>
              <a:r>
                <a:rPr kumimoji="0" lang="en-US" altLang="en-US" sz="1100" b="1" i="0" u="none" strike="noStrike" cap="none" normalizeH="0" baseline="0" dirty="0" smtClean="0">
                  <a:ln>
                    <a:noFill/>
                  </a:ln>
                  <a:solidFill>
                    <a:srgbClr val="000000"/>
                  </a:solidFill>
                  <a:effectLst/>
                  <a:latin typeface="Baskerville Old Face" panose="02020602080505020303" pitchFamily="18" charset="0"/>
                </a:rPr>
                <a:t>Operations    Admin</a:t>
              </a:r>
              <a:r>
                <a:rPr kumimoji="0" lang="en-US" altLang="en-US" sz="1100" b="1" i="0" u="none" strike="noStrike" cap="none" normalizeH="0" dirty="0" smtClean="0">
                  <a:ln>
                    <a:noFill/>
                  </a:ln>
                  <a:solidFill>
                    <a:srgbClr val="000000"/>
                  </a:solidFill>
                  <a:effectLst/>
                  <a:latin typeface="Baskerville Old Face" panose="02020602080505020303" pitchFamily="18" charset="0"/>
                </a:rPr>
                <a:t>   </a:t>
              </a:r>
              <a:r>
                <a:rPr kumimoji="0" lang="en-US" altLang="en-US" sz="1100" b="1" i="0" u="none" strike="noStrike" cap="none" normalizeH="0" baseline="0" dirty="0" smtClean="0">
                  <a:ln>
                    <a:noFill/>
                  </a:ln>
                  <a:solidFill>
                    <a:srgbClr val="000000"/>
                  </a:solidFill>
                  <a:effectLst/>
                  <a:latin typeface="Baskerville Old Face" panose="02020602080505020303" pitchFamily="18" charset="0"/>
                </a:rPr>
                <a:t>Engines    Rescues    Trucks      Marine</a:t>
              </a:r>
            </a:p>
            <a:p>
              <a:pPr eaLnBrk="0" fontAlgn="base" hangingPunct="0">
                <a:spcBef>
                  <a:spcPct val="0"/>
                </a:spcBef>
                <a:spcAft>
                  <a:spcPct val="0"/>
                </a:spcAft>
              </a:pPr>
              <a:r>
                <a:rPr kumimoji="0" lang="en-US" altLang="en-US" sz="1100" b="1" i="0" u="none" strike="noStrike" cap="none" normalizeH="0" baseline="0" dirty="0" smtClean="0">
                  <a:ln>
                    <a:noFill/>
                  </a:ln>
                  <a:solidFill>
                    <a:srgbClr val="000000"/>
                  </a:solidFill>
                  <a:effectLst/>
                  <a:latin typeface="Baskerville Old Face" panose="02020602080505020303" pitchFamily="18" charset="0"/>
                </a:rPr>
                <a:t>    </a:t>
              </a:r>
              <a:r>
                <a:rPr kumimoji="0" lang="en-US" altLang="en-US" sz="1100" b="0" i="0" u="none" strike="noStrike" cap="none" normalizeH="0" baseline="0" dirty="0" smtClean="0">
                  <a:ln>
                    <a:noFill/>
                  </a:ln>
                  <a:solidFill>
                    <a:srgbClr val="000000"/>
                  </a:solidFill>
                  <a:effectLst/>
                  <a:latin typeface="Baskerville Old Face" panose="02020602080505020303" pitchFamily="18" charset="0"/>
                </a:rPr>
                <a:t>15</a:t>
              </a:r>
              <a:r>
                <a:rPr lang="en-US" altLang="en-US" sz="1100" dirty="0" smtClean="0">
                  <a:solidFill>
                    <a:srgbClr val="000000"/>
                  </a:solidFill>
                  <a:latin typeface="Baskerville Old Face" panose="02020602080505020303" pitchFamily="18" charset="0"/>
                </a:rPr>
                <a:t>            </a:t>
              </a:r>
              <a:r>
                <a:rPr kumimoji="0" lang="en-US" altLang="en-US" sz="1100" b="0" i="0" u="none" strike="noStrike" cap="none" normalizeH="0" baseline="0" dirty="0" smtClean="0">
                  <a:ln>
                    <a:noFill/>
                  </a:ln>
                  <a:solidFill>
                    <a:srgbClr val="000000"/>
                  </a:solidFill>
                  <a:effectLst/>
                  <a:latin typeface="Baskerville Old Face" panose="02020602080505020303" pitchFamily="18" charset="0"/>
                </a:rPr>
                <a:t>318          18</a:t>
              </a:r>
              <a:r>
                <a:rPr lang="en-US" altLang="en-US" dirty="0" smtClean="0">
                  <a:latin typeface="Arial" panose="020B0604020202020204" pitchFamily="34" charset="0"/>
                </a:rPr>
                <a:t>    </a:t>
              </a:r>
              <a:r>
                <a:rPr kumimoji="0" lang="en-US" altLang="en-US" sz="1100" b="0" i="0" u="none" strike="noStrike" cap="none" normalizeH="0" baseline="0" dirty="0" smtClean="0">
                  <a:ln>
                    <a:noFill/>
                  </a:ln>
                  <a:solidFill>
                    <a:srgbClr val="000000"/>
                  </a:solidFill>
                  <a:effectLst/>
                  <a:latin typeface="Baskerville Old Face" panose="02020602080505020303" pitchFamily="18" charset="0"/>
                </a:rPr>
                <a:t>15</a:t>
              </a:r>
              <a:r>
                <a:rPr kumimoji="0" lang="en-US" altLang="en-US" sz="1100" b="0" i="0" u="none" strike="noStrike" cap="none" normalizeH="0" dirty="0" smtClean="0">
                  <a:ln>
                    <a:noFill/>
                  </a:ln>
                  <a:solidFill>
                    <a:srgbClr val="000000"/>
                  </a:solidFill>
                  <a:effectLst/>
                  <a:latin typeface="Baskerville Old Face" panose="02020602080505020303" pitchFamily="18" charset="0"/>
                </a:rPr>
                <a:t>        1</a:t>
              </a:r>
              <a:r>
                <a:rPr kumimoji="0" lang="en-US" altLang="en-US" sz="1100" b="0" i="0" u="none" strike="noStrike" cap="none" normalizeH="0" baseline="0" dirty="0" smtClean="0">
                  <a:ln>
                    <a:noFill/>
                  </a:ln>
                  <a:solidFill>
                    <a:srgbClr val="000000"/>
                  </a:solidFill>
                  <a:effectLst/>
                  <a:latin typeface="Baskerville Old Face" panose="02020602080505020303" pitchFamily="18" charset="0"/>
                </a:rPr>
                <a:t>5</a:t>
              </a:r>
              <a:r>
                <a:rPr lang="en-US" altLang="en-US" sz="1100" dirty="0" smtClean="0">
                  <a:solidFill>
                    <a:srgbClr val="000000"/>
                  </a:solidFill>
                  <a:latin typeface="Baskerville Old Face" panose="02020602080505020303" pitchFamily="18" charset="0"/>
                </a:rPr>
                <a:t>            </a:t>
              </a:r>
              <a:r>
                <a:rPr kumimoji="0" lang="en-US" altLang="en-US" sz="1100" b="0" i="0" u="none" strike="noStrike" cap="none" normalizeH="0" baseline="0" dirty="0" smtClean="0">
                  <a:ln>
                    <a:noFill/>
                  </a:ln>
                  <a:solidFill>
                    <a:srgbClr val="000000"/>
                  </a:solidFill>
                  <a:effectLst/>
                  <a:latin typeface="Baskerville Old Face" panose="02020602080505020303" pitchFamily="18" charset="0"/>
                </a:rPr>
                <a:t>2</a:t>
              </a:r>
              <a:r>
                <a:rPr kumimoji="0" lang="en-US" altLang="en-US" sz="1100" b="0" i="0" u="none" strike="noStrike" cap="none" normalizeH="0" dirty="0" smtClean="0">
                  <a:ln>
                    <a:noFill/>
                  </a:ln>
                  <a:solidFill>
                    <a:srgbClr val="000000"/>
                  </a:solidFill>
                  <a:effectLst/>
                  <a:latin typeface="Baskerville Old Face" panose="02020602080505020303" pitchFamily="18" charset="0"/>
                </a:rPr>
                <a:t>            </a:t>
              </a:r>
              <a:r>
                <a:rPr lang="en-US" altLang="en-US" sz="1100" dirty="0" smtClean="0">
                  <a:solidFill>
                    <a:srgbClr val="000000"/>
                  </a:solidFill>
                  <a:latin typeface="Baskerville Old Face" panose="02020602080505020303" pitchFamily="18" charset="0"/>
                </a:rPr>
                <a:t>5                2    </a:t>
              </a:r>
              <a:endParaRPr kumimoji="0" lang="en-US" altLang="en-US" sz="1100" b="0" i="0" u="none" strike="noStrike" cap="none" normalizeH="0" baseline="0" dirty="0" smtClean="0">
                <a:ln>
                  <a:noFill/>
                </a:ln>
                <a:solidFill>
                  <a:srgbClr val="000000"/>
                </a:solidFill>
                <a:effectLst/>
                <a:latin typeface="Baskerville Old Face" panose="02020602080505020303" pitchFamily="18" charset="0"/>
              </a:endParaRPr>
            </a:p>
          </p:txBody>
        </p:sp>
        <p:pic>
          <p:nvPicPr>
            <p:cNvPr id="2071" name="Picture 23" descr="Image result for fire jaws of life clip ar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2194" y="2138554"/>
              <a:ext cx="527945" cy="41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073" name="Picture 25" descr="motorboat-silhouette[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2546" y="2233180"/>
              <a:ext cx="517100" cy="406464"/>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74" name="Picture 26" descr="man-156557_64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8542" y="2153215"/>
              <a:ext cx="450783" cy="375456"/>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75" name="Picture 27" descr="fire_truck_PNG36[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9005" y="2233180"/>
              <a:ext cx="567703" cy="292233"/>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24" name="Picture 23"/>
          <p:cNvPicPr>
            <a:picLocks noChangeAspect="1"/>
          </p:cNvPicPr>
          <p:nvPr/>
        </p:nvPicPr>
        <p:blipFill>
          <a:blip r:embed="rId9"/>
          <a:stretch>
            <a:fillRect/>
          </a:stretch>
        </p:blipFill>
        <p:spPr>
          <a:xfrm>
            <a:off x="1562943" y="3370318"/>
            <a:ext cx="3352800" cy="1657350"/>
          </a:xfrm>
          <a:prstGeom prst="rect">
            <a:avLst/>
          </a:prstGeom>
          <a:ln>
            <a:solidFill>
              <a:schemeClr val="tx1">
                <a:lumMod val="65000"/>
              </a:schemeClr>
            </a:solidFill>
          </a:ln>
        </p:spPr>
      </p:pic>
      <p:sp>
        <p:nvSpPr>
          <p:cNvPr id="41" name="Text Box 24"/>
          <p:cNvSpPr txBox="1">
            <a:spLocks noChangeArrowheads="1"/>
          </p:cNvSpPr>
          <p:nvPr/>
        </p:nvSpPr>
        <p:spPr bwMode="auto">
          <a:xfrm>
            <a:off x="1585183" y="3039871"/>
            <a:ext cx="2332994" cy="314232"/>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0000"/>
                </a:solidFill>
                <a:latin typeface="Sitka Banner" panose="02000505000000020004" pitchFamily="2" charset="0"/>
              </a:rPr>
              <a:t>Five Year Incident Data</a:t>
            </a:r>
            <a:endParaRPr kumimoji="0" lang="en-US" altLang="en-US" b="0" i="0" u="none" strike="noStrike" cap="none" normalizeH="0" baseline="0" dirty="0" smtClean="0">
              <a:ln>
                <a:noFill/>
              </a:ln>
              <a:solidFill>
                <a:schemeClr val="tx1"/>
              </a:solidFill>
              <a:effectLst/>
              <a:latin typeface="Sitka Banner" panose="02000505000000020004" pitchFamily="2" charset="0"/>
            </a:endParaRPr>
          </a:p>
        </p:txBody>
      </p:sp>
      <p:sp>
        <p:nvSpPr>
          <p:cNvPr id="43" name="Text Box 24"/>
          <p:cNvSpPr txBox="1">
            <a:spLocks noChangeArrowheads="1"/>
          </p:cNvSpPr>
          <p:nvPr/>
        </p:nvSpPr>
        <p:spPr bwMode="auto">
          <a:xfrm>
            <a:off x="1562943" y="5159636"/>
            <a:ext cx="2131683" cy="314232"/>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0000"/>
                </a:solidFill>
                <a:latin typeface="Sitka Banner" panose="02000505000000020004" pitchFamily="2" charset="0"/>
              </a:rPr>
              <a:t>Budget Overview</a:t>
            </a:r>
            <a:endParaRPr kumimoji="0" lang="en-US" altLang="en-US" b="0" i="0" u="none" strike="noStrike" cap="none" normalizeH="0" baseline="0" dirty="0" smtClean="0">
              <a:ln>
                <a:noFill/>
              </a:ln>
              <a:solidFill>
                <a:schemeClr val="tx1"/>
              </a:solidFill>
              <a:effectLst/>
              <a:latin typeface="Sitka Banner" panose="02000505000000020004" pitchFamily="2" charset="0"/>
            </a:endParaRPr>
          </a:p>
        </p:txBody>
      </p:sp>
      <p:pic>
        <p:nvPicPr>
          <p:cNvPr id="29" name="Picture 28"/>
          <p:cNvPicPr>
            <a:picLocks noChangeAspect="1"/>
          </p:cNvPicPr>
          <p:nvPr/>
        </p:nvPicPr>
        <p:blipFill>
          <a:blip r:embed="rId10"/>
          <a:stretch>
            <a:fillRect/>
          </a:stretch>
        </p:blipFill>
        <p:spPr>
          <a:xfrm>
            <a:off x="7417813" y="1773850"/>
            <a:ext cx="4143375" cy="1628775"/>
          </a:xfrm>
          <a:prstGeom prst="rect">
            <a:avLst/>
          </a:prstGeom>
          <a:ln>
            <a:solidFill>
              <a:schemeClr val="tx1">
                <a:lumMod val="65000"/>
              </a:schemeClr>
            </a:solidFill>
          </a:ln>
        </p:spPr>
      </p:pic>
      <p:sp>
        <p:nvSpPr>
          <p:cNvPr id="47" name="Text Box 24"/>
          <p:cNvSpPr txBox="1">
            <a:spLocks noChangeArrowheads="1"/>
          </p:cNvSpPr>
          <p:nvPr/>
        </p:nvSpPr>
        <p:spPr bwMode="auto">
          <a:xfrm>
            <a:off x="7357817" y="1444596"/>
            <a:ext cx="2255415" cy="314232"/>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0000"/>
                </a:solidFill>
                <a:latin typeface="Sitka Banner" panose="02000505000000020004" pitchFamily="2" charset="0"/>
              </a:rPr>
              <a:t>Building Fire Statistics</a:t>
            </a:r>
            <a:endParaRPr kumimoji="0" lang="en-US" altLang="en-US" b="0" i="0" u="none" strike="noStrike" cap="none" normalizeH="0" baseline="0" dirty="0" smtClean="0">
              <a:ln>
                <a:noFill/>
              </a:ln>
              <a:solidFill>
                <a:schemeClr val="tx1"/>
              </a:solidFill>
              <a:effectLst/>
              <a:latin typeface="Sitka Banner" panose="02000505000000020004" pitchFamily="2" charset="0"/>
            </a:endParaRPr>
          </a:p>
        </p:txBody>
      </p:sp>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76648" y="1150890"/>
            <a:ext cx="955189" cy="607938"/>
          </a:xfrm>
          <a:prstGeom prst="rect">
            <a:avLst/>
          </a:prstGeom>
        </p:spPr>
      </p:pic>
      <p:pic>
        <p:nvPicPr>
          <p:cNvPr id="31" name="Picture 30"/>
          <p:cNvPicPr>
            <a:picLocks noChangeAspect="1"/>
          </p:cNvPicPr>
          <p:nvPr/>
        </p:nvPicPr>
        <p:blipFill>
          <a:blip r:embed="rId12"/>
          <a:stretch>
            <a:fillRect/>
          </a:stretch>
        </p:blipFill>
        <p:spPr>
          <a:xfrm>
            <a:off x="1585183" y="5473868"/>
            <a:ext cx="3676650" cy="1000125"/>
          </a:xfrm>
          <a:prstGeom prst="rect">
            <a:avLst/>
          </a:prstGeom>
          <a:ln>
            <a:solidFill>
              <a:schemeClr val="tx1">
                <a:lumMod val="65000"/>
              </a:schemeClr>
            </a:solidFill>
          </a:ln>
        </p:spPr>
      </p:pic>
      <p:pic>
        <p:nvPicPr>
          <p:cNvPr id="2048" name="Picture 204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252" y="5072648"/>
            <a:ext cx="879195" cy="802439"/>
          </a:xfrm>
          <a:prstGeom prst="rect">
            <a:avLst/>
          </a:prstGeom>
        </p:spPr>
      </p:pic>
      <p:pic>
        <p:nvPicPr>
          <p:cNvPr id="53" name="Picture 52"/>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666" y="1242968"/>
            <a:ext cx="811054" cy="811054"/>
          </a:xfrm>
          <a:prstGeom prst="rect">
            <a:avLst/>
          </a:prstGeom>
        </p:spPr>
      </p:pic>
      <p:pic>
        <p:nvPicPr>
          <p:cNvPr id="2051" name="Picture 205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0252" y="2886864"/>
            <a:ext cx="845468" cy="583241"/>
          </a:xfrm>
          <a:prstGeom prst="rect">
            <a:avLst/>
          </a:prstGeom>
        </p:spPr>
      </p:pic>
      <p:sp>
        <p:nvSpPr>
          <p:cNvPr id="3" name="Rectangle 2"/>
          <p:cNvSpPr/>
          <p:nvPr/>
        </p:nvSpPr>
        <p:spPr>
          <a:xfrm>
            <a:off x="5529432" y="3642673"/>
            <a:ext cx="6454588" cy="2693045"/>
          </a:xfrm>
          <a:prstGeom prst="rect">
            <a:avLst/>
          </a:prstGeom>
        </p:spPr>
        <p:txBody>
          <a:bodyPr wrap="square">
            <a:spAutoFit/>
          </a:bodyPr>
          <a:lstStyle/>
          <a:p>
            <a:r>
              <a:rPr lang="en-US" sz="1300" dirty="0" smtClean="0">
                <a:latin typeface="Sitka Banner" panose="02000505000000020004" pitchFamily="2" charset="0"/>
              </a:rPr>
              <a:t>The Savannah Fire Department (SFD) is a </a:t>
            </a:r>
            <a:r>
              <a:rPr lang="en-US" sz="1300" dirty="0">
                <a:latin typeface="Sitka Banner" panose="02000505000000020004" pitchFamily="2" charset="0"/>
              </a:rPr>
              <a:t>professional career Fire Department comprised of </a:t>
            </a:r>
            <a:r>
              <a:rPr lang="en-US" sz="1300" dirty="0" smtClean="0">
                <a:latin typeface="Sitka Banner" panose="02000505000000020004" pitchFamily="2" charset="0"/>
              </a:rPr>
              <a:t>318 </a:t>
            </a:r>
            <a:r>
              <a:rPr lang="en-US" sz="1300" dirty="0">
                <a:latin typeface="Sitka Banner" panose="02000505000000020004" pitchFamily="2" charset="0"/>
              </a:rPr>
              <a:t>uniformed firefighters and 18 administrative/support staff</a:t>
            </a:r>
            <a:r>
              <a:rPr lang="en-US" sz="1300" dirty="0" smtClean="0">
                <a:latin typeface="Sitka Banner" panose="02000505000000020004" pitchFamily="2" charset="0"/>
              </a:rPr>
              <a:t>. SFD serves </a:t>
            </a:r>
            <a:r>
              <a:rPr lang="en-US" sz="1300" dirty="0">
                <a:latin typeface="Sitka Banner" panose="02000505000000020004" pitchFamily="2" charset="0"/>
              </a:rPr>
              <a:t>a population of 145,674 people, with a service area of 108 square miles. The service area we serve includes an Industrial component along the river basin and large tracks of commercial and residential structures throughout the city limits.  To protect our vibrant and diverse community, </a:t>
            </a:r>
            <a:r>
              <a:rPr lang="en-US" sz="1300" dirty="0" smtClean="0">
                <a:latin typeface="Sitka Banner" panose="02000505000000020004" pitchFamily="2" charset="0"/>
              </a:rPr>
              <a:t>SFD </a:t>
            </a:r>
            <a:r>
              <a:rPr lang="en-US" sz="1300" dirty="0">
                <a:latin typeface="Sitka Banner" panose="02000505000000020004" pitchFamily="2" charset="0"/>
              </a:rPr>
              <a:t>provides a wide spectrum of services to include: Fire Suppression, Hazardous Materials and Technical Rescue. All of these response services are delivered from 15 Fire Stations. Within these 15 strategical placed stations are 15 Engines, 5 Ladders and 2 Heavy Rescues  and an assortment of support vehicles.</a:t>
            </a:r>
          </a:p>
          <a:p>
            <a:r>
              <a:rPr lang="en-US" sz="1300" dirty="0">
                <a:latin typeface="Sitka Banner" panose="02000505000000020004" pitchFamily="2" charset="0"/>
              </a:rPr>
              <a:t>This report will list the activities of the 3 major Departments within </a:t>
            </a:r>
            <a:r>
              <a:rPr lang="en-US" sz="1300" dirty="0" smtClean="0">
                <a:latin typeface="Sitka Banner" panose="02000505000000020004" pitchFamily="2" charset="0"/>
              </a:rPr>
              <a:t>SFD: </a:t>
            </a:r>
            <a:r>
              <a:rPr lang="en-US" sz="1300" dirty="0">
                <a:latin typeface="Sitka Banner" panose="02000505000000020004" pitchFamily="2" charset="0"/>
              </a:rPr>
              <a:t>Operations, Logistics, and Emergency Management and details the work of the Divisions contained </a:t>
            </a:r>
            <a:r>
              <a:rPr lang="en-US" sz="1300" dirty="0" smtClean="0">
                <a:latin typeface="Sitka Banner" panose="02000505000000020004" pitchFamily="2" charset="0"/>
              </a:rPr>
              <a:t>within </a:t>
            </a:r>
            <a:r>
              <a:rPr lang="en-US" sz="1300" dirty="0">
                <a:latin typeface="Sitka Banner" panose="02000505000000020004" pitchFamily="2" charset="0"/>
              </a:rPr>
              <a:t>each </a:t>
            </a:r>
            <a:r>
              <a:rPr lang="en-US" sz="1300" dirty="0" smtClean="0">
                <a:latin typeface="Sitka Banner" panose="02000505000000020004" pitchFamily="2" charset="0"/>
              </a:rPr>
              <a:t>Department</a:t>
            </a:r>
            <a:r>
              <a:rPr lang="en-US" sz="1300" dirty="0">
                <a:latin typeface="Sitka Banner" panose="02000505000000020004" pitchFamily="2" charset="0"/>
              </a:rPr>
              <a:t>.</a:t>
            </a:r>
          </a:p>
          <a:p>
            <a:endParaRPr lang="en-US" sz="1300" dirty="0" smtClean="0">
              <a:latin typeface="Sitka Banner" panose="02000505000000020004" pitchFamily="2" charset="0"/>
            </a:endParaRPr>
          </a:p>
          <a:p>
            <a:r>
              <a:rPr lang="en-US" sz="1300" dirty="0" smtClean="0">
                <a:latin typeface="Sitka Banner" panose="02000505000000020004" pitchFamily="2" charset="0"/>
              </a:rPr>
              <a:t>Our </a:t>
            </a:r>
            <a:r>
              <a:rPr lang="en-US" sz="1300" dirty="0">
                <a:latin typeface="Sitka Banner" panose="02000505000000020004" pitchFamily="2" charset="0"/>
              </a:rPr>
              <a:t>constant strive for service excellence and our </a:t>
            </a:r>
            <a:r>
              <a:rPr lang="en-US" sz="1300" dirty="0" smtClean="0">
                <a:latin typeface="Sitka Banner" panose="02000505000000020004" pitchFamily="2" charset="0"/>
              </a:rPr>
              <a:t>culture </a:t>
            </a:r>
            <a:r>
              <a:rPr lang="en-US" sz="1300" dirty="0">
                <a:latin typeface="Sitka Banner" panose="02000505000000020004" pitchFamily="2" charset="0"/>
              </a:rPr>
              <a:t>of staying “...Committed to those we serve”  will continue into </a:t>
            </a:r>
            <a:r>
              <a:rPr lang="en-US" sz="1300" dirty="0" smtClean="0">
                <a:latin typeface="Sitka Banner" panose="02000505000000020004" pitchFamily="2" charset="0"/>
              </a:rPr>
              <a:t>2020.</a:t>
            </a:r>
            <a:endParaRPr lang="en-US" sz="1300" dirty="0">
              <a:latin typeface="Sitka Banner" panose="02000505000000020004" pitchFamily="2" charset="0"/>
            </a:endParaRPr>
          </a:p>
        </p:txBody>
      </p:sp>
    </p:spTree>
    <p:extLst>
      <p:ext uri="{BB962C8B-B14F-4D97-AF65-F5344CB8AC3E}">
        <p14:creationId xmlns:p14="http://schemas.microsoft.com/office/powerpoint/2010/main" val="1082326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8367"/>
          </a:xfrm>
        </p:spPr>
        <p:txBody>
          <a:bodyPr>
            <a:normAutofit/>
          </a:bodyPr>
          <a:lstStyle/>
          <a:p>
            <a:r>
              <a:rPr lang="en-US" sz="4000" dirty="0" smtClean="0">
                <a:latin typeface="Bahnschrift Light Condensed" panose="020B0502040204020203" pitchFamily="34" charset="0"/>
              </a:rPr>
              <a:t>Savannah Fire Department 2019 Annual Report: Philosophy</a:t>
            </a:r>
            <a:endParaRPr lang="en-US" sz="4000" dirty="0">
              <a:latin typeface="Bahnschrift Light Condensed" panose="020B0502040204020203" pitchFamily="34" charset="0"/>
            </a:endParaRPr>
          </a:p>
        </p:txBody>
      </p:sp>
      <p:sp>
        <p:nvSpPr>
          <p:cNvPr id="4" name="Rectangle 3"/>
          <p:cNvSpPr/>
          <p:nvPr/>
        </p:nvSpPr>
        <p:spPr>
          <a:xfrm>
            <a:off x="471376" y="1553205"/>
            <a:ext cx="11249247" cy="646331"/>
          </a:xfrm>
          <a:prstGeom prst="rect">
            <a:avLst/>
          </a:prstGeom>
        </p:spPr>
        <p:txBody>
          <a:bodyPr wrap="square">
            <a:spAutoFit/>
          </a:bodyPr>
          <a:lstStyle/>
          <a:p>
            <a:pPr algn="ctr"/>
            <a:r>
              <a:rPr lang="en-US" dirty="0" smtClean="0">
                <a:latin typeface="Sitka Banner" panose="02000505000000020004" pitchFamily="2" charset="0"/>
              </a:rPr>
              <a:t>We are committed to serving our community with the utmost levels of professionalism and  efficiency in relation to the preservation of life and property.</a:t>
            </a:r>
            <a:endParaRPr lang="en-US" dirty="0">
              <a:latin typeface="Sitka Banner" panose="02000505000000020004" pitchFamily="2" charset="0"/>
            </a:endParaRPr>
          </a:p>
        </p:txBody>
      </p:sp>
      <p:sp>
        <p:nvSpPr>
          <p:cNvPr id="5" name="Text Box 2"/>
          <p:cNvSpPr txBox="1">
            <a:spLocks noChangeArrowheads="1"/>
          </p:cNvSpPr>
          <p:nvPr/>
        </p:nvSpPr>
        <p:spPr bwMode="auto">
          <a:xfrm>
            <a:off x="5424486" y="1262100"/>
            <a:ext cx="1343025" cy="423863"/>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smtClean="0">
                <a:ln>
                  <a:noFill/>
                </a:ln>
                <a:solidFill>
                  <a:srgbClr val="FF0000"/>
                </a:solidFill>
                <a:effectLst/>
                <a:latin typeface="Sitka Banner" panose="02000505000000020004" pitchFamily="2" charset="0"/>
              </a:rPr>
              <a:t>SFD Vision</a:t>
            </a:r>
            <a:endParaRPr kumimoji="0" lang="en-US" altLang="en-US" b="0" i="0" u="none" strike="noStrike" cap="none" normalizeH="0" baseline="0" dirty="0" smtClean="0">
              <a:ln>
                <a:noFill/>
              </a:ln>
              <a:solidFill>
                <a:srgbClr val="FF0000"/>
              </a:solidFill>
              <a:effectLst/>
              <a:latin typeface="Arial" panose="020B0604020202020204" pitchFamily="34" charset="0"/>
            </a:endParaRPr>
          </a:p>
        </p:txBody>
      </p:sp>
      <p:sp>
        <p:nvSpPr>
          <p:cNvPr id="6" name="Text Box 3"/>
          <p:cNvSpPr txBox="1">
            <a:spLocks noChangeArrowheads="1"/>
          </p:cNvSpPr>
          <p:nvPr/>
        </p:nvSpPr>
        <p:spPr bwMode="auto">
          <a:xfrm>
            <a:off x="4932434" y="2332863"/>
            <a:ext cx="2816225" cy="533400"/>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smtClean="0">
                <a:ln>
                  <a:noFill/>
                </a:ln>
                <a:solidFill>
                  <a:srgbClr val="FF0000"/>
                </a:solidFill>
                <a:effectLst/>
                <a:latin typeface="Sitka Banner" panose="02000505000000020004" pitchFamily="2" charset="0"/>
              </a:rPr>
              <a:t>SFD Mission Statement</a:t>
            </a:r>
            <a:endParaRPr kumimoji="0" lang="en-US" altLang="en-US" b="1" i="0" u="sng" strike="noStrike" cap="none" normalizeH="0" baseline="0" dirty="0" smtClean="0">
              <a:ln>
                <a:noFill/>
              </a:ln>
              <a:solidFill>
                <a:srgbClr val="FF0000"/>
              </a:solidFill>
              <a:effectLst/>
              <a:latin typeface="Arial" panose="020B0604020202020204" pitchFamily="34" charset="0"/>
            </a:endParaRPr>
          </a:p>
        </p:txBody>
      </p:sp>
      <p:sp>
        <p:nvSpPr>
          <p:cNvPr id="7" name="Text Box 4"/>
          <p:cNvSpPr txBox="1">
            <a:spLocks noChangeArrowheads="1"/>
          </p:cNvSpPr>
          <p:nvPr/>
        </p:nvSpPr>
        <p:spPr bwMode="auto">
          <a:xfrm>
            <a:off x="471376" y="2578242"/>
            <a:ext cx="10882424" cy="997872"/>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smtClean="0">
                <a:ln>
                  <a:noFill/>
                </a:ln>
                <a:effectLst/>
                <a:latin typeface="Sitka Banner" panose="02000505000000020004" pitchFamily="2" charset="0"/>
              </a:rPr>
              <a:t>The Savannah Fire Department is committed to serving and educating our city with exceptional customer service and superior emergency response. Our services are designed to reduce community risks and mitigate hazards threatening life, property, and the environment in an atmosphere that encourages innovation, professional development, and diversity.</a:t>
            </a:r>
            <a:endParaRPr kumimoji="0" lang="en-US" altLang="en-US" i="0" u="none" strike="noStrike" cap="none" normalizeH="0" baseline="0" dirty="0" smtClean="0">
              <a:ln>
                <a:noFill/>
              </a:ln>
              <a:effectLst/>
              <a:latin typeface="Arial" panose="020B0604020202020204" pitchFamily="34" charset="0"/>
            </a:endParaRPr>
          </a:p>
        </p:txBody>
      </p:sp>
      <p:sp>
        <p:nvSpPr>
          <p:cNvPr id="8" name="Text Box 5"/>
          <p:cNvSpPr txBox="1">
            <a:spLocks noChangeArrowheads="1"/>
          </p:cNvSpPr>
          <p:nvPr/>
        </p:nvSpPr>
        <p:spPr bwMode="auto">
          <a:xfrm>
            <a:off x="4932434" y="3576114"/>
            <a:ext cx="2830513" cy="460375"/>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smtClean="0">
                <a:ln>
                  <a:noFill/>
                </a:ln>
                <a:solidFill>
                  <a:srgbClr val="FF0000"/>
                </a:solidFill>
                <a:effectLst/>
                <a:latin typeface="Sitka Banner" panose="02000505000000020004" pitchFamily="2" charset="0"/>
              </a:rPr>
              <a:t>SFD Cultural Statement</a:t>
            </a:r>
            <a:endParaRPr kumimoji="0" lang="en-US" altLang="en-US" b="1" i="0" u="sng" strike="noStrike" cap="none" normalizeH="0" baseline="0" dirty="0" smtClean="0">
              <a:ln>
                <a:noFill/>
              </a:ln>
              <a:solidFill>
                <a:srgbClr val="FF0000"/>
              </a:solidFill>
              <a:effectLst/>
              <a:latin typeface="Arial" panose="020B0604020202020204" pitchFamily="34" charset="0"/>
            </a:endParaRPr>
          </a:p>
        </p:txBody>
      </p:sp>
      <p:sp>
        <p:nvSpPr>
          <p:cNvPr id="9" name="Text Box 6"/>
          <p:cNvSpPr txBox="1">
            <a:spLocks noChangeArrowheads="1"/>
          </p:cNvSpPr>
          <p:nvPr/>
        </p:nvSpPr>
        <p:spPr bwMode="auto">
          <a:xfrm>
            <a:off x="4612479" y="3864135"/>
            <a:ext cx="2967038" cy="460376"/>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smtClean="0">
                <a:ln>
                  <a:noFill/>
                </a:ln>
                <a:effectLst/>
                <a:latin typeface="Sitka Banner" panose="02000505000000020004" pitchFamily="2" charset="0"/>
              </a:rPr>
              <a:t>“Committed to those we serve”</a:t>
            </a:r>
            <a:endParaRPr kumimoji="0" lang="en-US" altLang="en-US" i="0" u="none" strike="noStrike" cap="none" normalizeH="0" baseline="0" dirty="0" smtClean="0">
              <a:ln>
                <a:noFill/>
              </a:ln>
              <a:effectLst/>
              <a:latin typeface="Arial" panose="020B0604020202020204" pitchFamily="34" charset="0"/>
            </a:endParaRPr>
          </a:p>
        </p:txBody>
      </p:sp>
      <p:sp>
        <p:nvSpPr>
          <p:cNvPr id="10" name="Text Box 7"/>
          <p:cNvSpPr txBox="1">
            <a:spLocks noChangeArrowheads="1"/>
          </p:cNvSpPr>
          <p:nvPr/>
        </p:nvSpPr>
        <p:spPr bwMode="auto">
          <a:xfrm>
            <a:off x="4612479" y="4305232"/>
            <a:ext cx="3581400" cy="533400"/>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smtClean="0">
                <a:ln>
                  <a:noFill/>
                </a:ln>
                <a:solidFill>
                  <a:srgbClr val="FF0000"/>
                </a:solidFill>
                <a:effectLst/>
                <a:latin typeface="Sitka Banner" panose="02000505000000020004" pitchFamily="2" charset="0"/>
              </a:rPr>
              <a:t>SFD Organizational Principles</a:t>
            </a:r>
            <a:endParaRPr kumimoji="0" lang="en-US" altLang="en-US" b="0" i="0" u="none" strike="noStrike" cap="none" normalizeH="0" baseline="0" dirty="0" smtClean="0">
              <a:ln>
                <a:noFill/>
              </a:ln>
              <a:solidFill>
                <a:srgbClr val="FF0000"/>
              </a:solidFill>
              <a:effectLst/>
              <a:latin typeface="Arial" panose="020B0604020202020204" pitchFamily="34" charset="0"/>
            </a:endParaRPr>
          </a:p>
        </p:txBody>
      </p:sp>
      <p:sp>
        <p:nvSpPr>
          <p:cNvPr id="11" name="Rectangle 10"/>
          <p:cNvSpPr/>
          <p:nvPr/>
        </p:nvSpPr>
        <p:spPr>
          <a:xfrm>
            <a:off x="2864588" y="4618512"/>
            <a:ext cx="6096000" cy="3718390"/>
          </a:xfrm>
          <a:prstGeom prst="rect">
            <a:avLst/>
          </a:prstGeom>
        </p:spPr>
        <p:txBody>
          <a:bodyPr numCol="2">
            <a:spAutoFit/>
          </a:bodyPr>
          <a:lstStyle/>
          <a:p>
            <a:pPr algn="ctr">
              <a:lnSpc>
                <a:spcPct val="119000"/>
              </a:lnSpc>
            </a:pPr>
            <a:r>
              <a:rPr lang="en-US" kern="1400" dirty="0" smtClean="0">
                <a:ln>
                  <a:noFill/>
                </a:ln>
                <a:effectLst/>
                <a:latin typeface="Sitka Banner" panose="02000505000000020004" pitchFamily="2" charset="0"/>
              </a:rPr>
              <a:t>Professionalism</a:t>
            </a:r>
          </a:p>
          <a:p>
            <a:pPr algn="ctr">
              <a:lnSpc>
                <a:spcPct val="119000"/>
              </a:lnSpc>
            </a:pPr>
            <a:r>
              <a:rPr lang="en-US" kern="1400" dirty="0" smtClean="0">
                <a:ln>
                  <a:noFill/>
                </a:ln>
                <a:effectLst/>
                <a:latin typeface="Sitka Banner" panose="02000505000000020004" pitchFamily="2" charset="0"/>
              </a:rPr>
              <a:t>Trust</a:t>
            </a:r>
          </a:p>
          <a:p>
            <a:pPr algn="ctr">
              <a:lnSpc>
                <a:spcPct val="119000"/>
              </a:lnSpc>
            </a:pPr>
            <a:r>
              <a:rPr lang="en-US" kern="1400" dirty="0" smtClean="0">
                <a:ln>
                  <a:noFill/>
                </a:ln>
                <a:effectLst/>
                <a:latin typeface="Sitka Banner" panose="02000505000000020004" pitchFamily="2" charset="0"/>
              </a:rPr>
              <a:t>Loyalty</a:t>
            </a:r>
          </a:p>
          <a:p>
            <a:pPr algn="ctr">
              <a:lnSpc>
                <a:spcPct val="119000"/>
              </a:lnSpc>
            </a:pPr>
            <a:r>
              <a:rPr lang="en-US" kern="1400" dirty="0" smtClean="0">
                <a:ln>
                  <a:noFill/>
                </a:ln>
                <a:effectLst/>
                <a:latin typeface="Sitka Banner" panose="02000505000000020004" pitchFamily="2" charset="0"/>
              </a:rPr>
              <a:t>Safety</a:t>
            </a:r>
          </a:p>
          <a:p>
            <a:pPr algn="ctr">
              <a:lnSpc>
                <a:spcPct val="119000"/>
              </a:lnSpc>
            </a:pPr>
            <a:r>
              <a:rPr lang="en-US" kern="1400" dirty="0" smtClean="0">
                <a:ln>
                  <a:noFill/>
                </a:ln>
                <a:effectLst/>
                <a:latin typeface="Sitka Banner" panose="02000505000000020004" pitchFamily="2" charset="0"/>
              </a:rPr>
              <a:t>Teamwork</a:t>
            </a:r>
          </a:p>
          <a:p>
            <a:pPr algn="ctr">
              <a:lnSpc>
                <a:spcPct val="119000"/>
              </a:lnSpc>
            </a:pPr>
            <a:r>
              <a:rPr lang="en-US" kern="1400" dirty="0" smtClean="0">
                <a:ln>
                  <a:noFill/>
                </a:ln>
                <a:effectLst/>
                <a:latin typeface="Sitka Banner" panose="02000505000000020004" pitchFamily="2" charset="0"/>
              </a:rPr>
              <a:t>Leadership</a:t>
            </a:r>
          </a:p>
          <a:p>
            <a:pPr algn="ctr">
              <a:lnSpc>
                <a:spcPct val="119000"/>
              </a:lnSpc>
            </a:pPr>
            <a:endParaRPr lang="en-US" kern="1400" dirty="0" smtClean="0">
              <a:ln>
                <a:noFill/>
              </a:ln>
              <a:effectLst/>
              <a:latin typeface="Sitka Banner" panose="02000505000000020004" pitchFamily="2" charset="0"/>
            </a:endParaRPr>
          </a:p>
          <a:p>
            <a:pPr algn="ctr">
              <a:lnSpc>
                <a:spcPct val="119000"/>
              </a:lnSpc>
            </a:pPr>
            <a:endParaRPr lang="en-US" kern="1400" dirty="0">
              <a:latin typeface="Sitka Banner" panose="02000505000000020004" pitchFamily="2" charset="0"/>
            </a:endParaRPr>
          </a:p>
          <a:p>
            <a:pPr algn="ctr">
              <a:lnSpc>
                <a:spcPct val="119000"/>
              </a:lnSpc>
            </a:pPr>
            <a:endParaRPr lang="en-US" kern="1400" dirty="0" smtClean="0">
              <a:ln>
                <a:noFill/>
              </a:ln>
              <a:effectLst/>
              <a:latin typeface="Sitka Banner" panose="02000505000000020004" pitchFamily="2" charset="0"/>
            </a:endParaRPr>
          </a:p>
          <a:p>
            <a:pPr algn="ctr">
              <a:lnSpc>
                <a:spcPct val="119000"/>
              </a:lnSpc>
            </a:pPr>
            <a:endParaRPr lang="en-US" kern="1400" dirty="0">
              <a:latin typeface="Sitka Banner" panose="02000505000000020004" pitchFamily="2" charset="0"/>
            </a:endParaRPr>
          </a:p>
          <a:p>
            <a:pPr algn="ctr">
              <a:lnSpc>
                <a:spcPct val="119000"/>
              </a:lnSpc>
            </a:pPr>
            <a:endParaRPr lang="en-US" kern="1400" dirty="0" smtClean="0">
              <a:ln>
                <a:noFill/>
              </a:ln>
              <a:effectLst/>
              <a:latin typeface="Sitka Banner" panose="02000505000000020004" pitchFamily="2" charset="0"/>
            </a:endParaRPr>
          </a:p>
          <a:p>
            <a:pPr algn="ctr">
              <a:lnSpc>
                <a:spcPct val="119000"/>
              </a:lnSpc>
            </a:pPr>
            <a:r>
              <a:rPr lang="en-US" kern="1400" dirty="0" smtClean="0">
                <a:ln>
                  <a:noFill/>
                </a:ln>
                <a:effectLst/>
                <a:latin typeface="Sitka Banner" panose="02000505000000020004" pitchFamily="2" charset="0"/>
              </a:rPr>
              <a:t>Diversity</a:t>
            </a:r>
          </a:p>
          <a:p>
            <a:pPr algn="ctr">
              <a:lnSpc>
                <a:spcPct val="119000"/>
              </a:lnSpc>
            </a:pPr>
            <a:r>
              <a:rPr lang="en-US" kern="1400" dirty="0" smtClean="0">
                <a:ln>
                  <a:noFill/>
                </a:ln>
                <a:effectLst/>
                <a:latin typeface="Sitka Banner" panose="02000505000000020004" pitchFamily="2" charset="0"/>
              </a:rPr>
              <a:t>Service Excellence</a:t>
            </a:r>
          </a:p>
          <a:p>
            <a:pPr algn="ctr">
              <a:lnSpc>
                <a:spcPct val="119000"/>
              </a:lnSpc>
            </a:pPr>
            <a:r>
              <a:rPr lang="en-US" kern="1400" dirty="0" smtClean="0">
                <a:ln>
                  <a:noFill/>
                </a:ln>
                <a:effectLst/>
                <a:latin typeface="Sitka Banner" panose="02000505000000020004" pitchFamily="2" charset="0"/>
              </a:rPr>
              <a:t>Accountability</a:t>
            </a:r>
          </a:p>
          <a:p>
            <a:pPr algn="ctr">
              <a:lnSpc>
                <a:spcPct val="119000"/>
              </a:lnSpc>
            </a:pPr>
            <a:r>
              <a:rPr lang="en-US" kern="1400" dirty="0" smtClean="0">
                <a:ln>
                  <a:noFill/>
                </a:ln>
                <a:effectLst/>
                <a:latin typeface="Sitka Banner" panose="02000505000000020004" pitchFamily="2" charset="0"/>
              </a:rPr>
              <a:t>Customer &amp; Employee Satisfaction</a:t>
            </a:r>
          </a:p>
          <a:p>
            <a:pPr algn="ctr">
              <a:lnSpc>
                <a:spcPct val="119000"/>
              </a:lnSpc>
            </a:pPr>
            <a:r>
              <a:rPr lang="en-US" kern="1400" dirty="0" smtClean="0">
                <a:ln>
                  <a:noFill/>
                </a:ln>
                <a:effectLst/>
                <a:latin typeface="Sitka Banner" panose="02000505000000020004" pitchFamily="2" charset="0"/>
              </a:rPr>
              <a:t>Effective Communication</a:t>
            </a:r>
          </a:p>
          <a:p>
            <a:pPr>
              <a:lnSpc>
                <a:spcPct val="119000"/>
              </a:lnSpc>
              <a:spcAft>
                <a:spcPts val="600"/>
              </a:spcAft>
            </a:pPr>
            <a:r>
              <a:rPr lang="en-US" sz="1050" kern="1400" dirty="0" smtClean="0">
                <a:ln>
                  <a:noFill/>
                </a:ln>
                <a:solidFill>
                  <a:srgbClr val="000000"/>
                </a:solidFill>
                <a:effectLst/>
                <a:latin typeface="Calibri" panose="020F0502020204030204" pitchFamily="34" charset="0"/>
              </a:rPr>
              <a:t> </a:t>
            </a:r>
            <a:endParaRPr lang="en-US" sz="1050" kern="1400" dirty="0">
              <a:ln>
                <a:noFill/>
              </a:ln>
              <a:solidFill>
                <a:srgbClr val="000000"/>
              </a:solidFill>
              <a:effectLst/>
              <a:latin typeface="Calibri" panose="020F0502020204030204" pitchFamily="34" charset="0"/>
            </a:endParaRPr>
          </a:p>
        </p:txBody>
      </p:sp>
      <p:pic>
        <p:nvPicPr>
          <p:cNvPr id="12" name="Picture 11"/>
          <p:cNvPicPr>
            <a:picLocks noChangeAspect="1"/>
          </p:cNvPicPr>
          <p:nvPr/>
        </p:nvPicPr>
        <p:blipFill>
          <a:blip r:embed="rId3"/>
          <a:stretch>
            <a:fillRect/>
          </a:stretch>
        </p:blipFill>
        <p:spPr>
          <a:xfrm>
            <a:off x="9280543" y="3954820"/>
            <a:ext cx="2286198" cy="2280102"/>
          </a:xfrm>
          <a:prstGeom prst="rect">
            <a:avLst/>
          </a:prstGeom>
        </p:spPr>
      </p:pic>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567579" y="4155669"/>
            <a:ext cx="1977054" cy="1878404"/>
          </a:xfrm>
          <a:prstGeom prst="rect">
            <a:avLst/>
          </a:prstGeom>
          <a:noFill/>
        </p:spPr>
      </p:pic>
    </p:spTree>
    <p:extLst>
      <p:ext uri="{BB962C8B-B14F-4D97-AF65-F5344CB8AC3E}">
        <p14:creationId xmlns:p14="http://schemas.microsoft.com/office/powerpoint/2010/main" val="42034053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8367"/>
          </a:xfrm>
        </p:spPr>
        <p:txBody>
          <a:bodyPr>
            <a:normAutofit fontScale="90000"/>
          </a:bodyPr>
          <a:lstStyle/>
          <a:p>
            <a:r>
              <a:rPr lang="en-US" sz="4000" dirty="0" smtClean="0">
                <a:latin typeface="Bahnschrift Light Condensed" panose="020B0502040204020203" pitchFamily="34" charset="0"/>
              </a:rPr>
              <a:t>Savannah Fire Department 2019 Annual Report: Looking Ahead</a:t>
            </a:r>
            <a:endParaRPr lang="en-US" sz="4000" dirty="0">
              <a:latin typeface="Bahnschrift Light Condensed" panose="020B0502040204020203" pitchFamily="34" charset="0"/>
            </a:endParaRPr>
          </a:p>
        </p:txBody>
      </p:sp>
      <p:sp>
        <p:nvSpPr>
          <p:cNvPr id="3" name="Content Placeholder 2"/>
          <p:cNvSpPr>
            <a:spLocks noGrp="1"/>
          </p:cNvSpPr>
          <p:nvPr>
            <p:ph idx="1"/>
          </p:nvPr>
        </p:nvSpPr>
        <p:spPr/>
        <p:txBody>
          <a:bodyPr>
            <a:normAutofit lnSpcReduction="10000"/>
          </a:bodyPr>
          <a:lstStyle/>
          <a:p>
            <a:r>
              <a:rPr lang="en-US" dirty="0" smtClean="0">
                <a:latin typeface="Sitka Banner" panose="02000505000000020004" pitchFamily="2" charset="0"/>
              </a:rPr>
              <a:t>Implementing the 2020-2024 Strategic Plan</a:t>
            </a:r>
          </a:p>
          <a:p>
            <a:r>
              <a:rPr lang="en-US" dirty="0" smtClean="0">
                <a:latin typeface="Sitka Banner" panose="02000505000000020004" pitchFamily="2" charset="0"/>
              </a:rPr>
              <a:t>Continue to meeting the goals set forth by City</a:t>
            </a:r>
          </a:p>
          <a:p>
            <a:pPr lvl="2"/>
            <a:r>
              <a:rPr lang="en-US" dirty="0" smtClean="0">
                <a:latin typeface="Sitka Banner" panose="02000505000000020004" pitchFamily="2" charset="0"/>
              </a:rPr>
              <a:t>Training Fire Department Personnel to the EMT Basic level</a:t>
            </a:r>
          </a:p>
          <a:p>
            <a:pPr lvl="2"/>
            <a:r>
              <a:rPr lang="en-US" dirty="0" smtClean="0">
                <a:latin typeface="Sitka Banner" panose="02000505000000020004" pitchFamily="2" charset="0"/>
              </a:rPr>
              <a:t>Developing and  implementing EMS services by 2023</a:t>
            </a:r>
          </a:p>
          <a:p>
            <a:pPr lvl="2"/>
            <a:r>
              <a:rPr lang="en-US" dirty="0" smtClean="0">
                <a:latin typeface="Sitka Banner" panose="02000505000000020004" pitchFamily="2" charset="0"/>
              </a:rPr>
              <a:t>Reestablish 2017 staffing levels </a:t>
            </a:r>
          </a:p>
          <a:p>
            <a:r>
              <a:rPr lang="en-US" dirty="0">
                <a:latin typeface="Sitka Banner" panose="02000505000000020004" pitchFamily="2" charset="0"/>
              </a:rPr>
              <a:t>P</a:t>
            </a:r>
            <a:r>
              <a:rPr lang="en-US" dirty="0" smtClean="0">
                <a:latin typeface="Sitka Banner" panose="02000505000000020004" pitchFamily="2" charset="0"/>
              </a:rPr>
              <a:t>romote diversity</a:t>
            </a:r>
          </a:p>
          <a:p>
            <a:r>
              <a:rPr lang="en-US" dirty="0" smtClean="0">
                <a:latin typeface="Sitka Banner" panose="02000505000000020004" pitchFamily="2" charset="0"/>
              </a:rPr>
              <a:t>Enhance Cancer Reduction initiatives</a:t>
            </a:r>
          </a:p>
          <a:p>
            <a:r>
              <a:rPr lang="en-US" dirty="0" smtClean="0">
                <a:latin typeface="Sitka Banner" panose="02000505000000020004" pitchFamily="2" charset="0"/>
              </a:rPr>
              <a:t>Expand Community Risk Reduction programs</a:t>
            </a:r>
          </a:p>
          <a:p>
            <a:r>
              <a:rPr lang="en-US" dirty="0" smtClean="0">
                <a:latin typeface="Sitka Banner" panose="02000505000000020004" pitchFamily="2" charset="0"/>
              </a:rPr>
              <a:t>Foster equity </a:t>
            </a:r>
          </a:p>
          <a:p>
            <a:r>
              <a:rPr lang="en-US" dirty="0" smtClean="0">
                <a:latin typeface="Sitka Banner" panose="02000505000000020004" pitchFamily="2" charset="0"/>
              </a:rPr>
              <a:t>Redesign Career Development and Career Pathways</a:t>
            </a:r>
          </a:p>
          <a:p>
            <a:pPr lvl="2"/>
            <a:endParaRPr lang="en-US" dirty="0"/>
          </a:p>
        </p:txBody>
      </p:sp>
      <p:pic>
        <p:nvPicPr>
          <p:cNvPr id="4098" name="Picture 2" descr="65218260_2215063195278744_7012804587815960576_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2154" y="1043492"/>
            <a:ext cx="2321646" cy="1739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5" name="Picture 4"/>
          <p:cNvPicPr>
            <a:picLocks noChangeAspect="1"/>
          </p:cNvPicPr>
          <p:nvPr/>
        </p:nvPicPr>
        <p:blipFill>
          <a:blip r:embed="rId4"/>
          <a:stretch>
            <a:fillRect/>
          </a:stretch>
        </p:blipFill>
        <p:spPr>
          <a:xfrm>
            <a:off x="9032154" y="4724304"/>
            <a:ext cx="2321646" cy="175995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9032154" y="2877615"/>
            <a:ext cx="2321646" cy="1751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5316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73" y="365125"/>
            <a:ext cx="11442031" cy="678367"/>
          </a:xfrm>
        </p:spPr>
        <p:txBody>
          <a:bodyPr>
            <a:normAutofit fontScale="90000"/>
          </a:bodyPr>
          <a:lstStyle/>
          <a:p>
            <a:r>
              <a:rPr lang="en-US" sz="4000" dirty="0" smtClean="0">
                <a:latin typeface="Bahnschrift Light Condensed" panose="020B0502040204020203" pitchFamily="34" charset="0"/>
              </a:rPr>
              <a:t>Savannah Fire Department 2019 Annual Report: Customer Service Survey</a:t>
            </a:r>
            <a:endParaRPr lang="en-US" sz="4000" dirty="0">
              <a:latin typeface="Bahnschrift Light Condensed" panose="020B0502040204020203"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3415325257"/>
              </p:ext>
            </p:extLst>
          </p:nvPr>
        </p:nvGraphicFramePr>
        <p:xfrm>
          <a:off x="145473" y="1043491"/>
          <a:ext cx="4270663" cy="25517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3562215571"/>
              </p:ext>
            </p:extLst>
          </p:nvPr>
        </p:nvGraphicFramePr>
        <p:xfrm>
          <a:off x="4535083" y="3765909"/>
          <a:ext cx="3975072" cy="26244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ext uri="{D42A27DB-BD31-4B8C-83A1-F6EECF244321}">
                <p14:modId xmlns:p14="http://schemas.microsoft.com/office/powerpoint/2010/main" val="81638531"/>
              </p:ext>
            </p:extLst>
          </p:nvPr>
        </p:nvGraphicFramePr>
        <p:xfrm>
          <a:off x="145473" y="3765910"/>
          <a:ext cx="4270664" cy="262449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a:graphicFrameLocks/>
          </p:cNvGraphicFramePr>
          <p:nvPr>
            <p:extLst>
              <p:ext uri="{D42A27DB-BD31-4B8C-83A1-F6EECF244321}">
                <p14:modId xmlns:p14="http://schemas.microsoft.com/office/powerpoint/2010/main" val="3211175411"/>
              </p:ext>
            </p:extLst>
          </p:nvPr>
        </p:nvGraphicFramePr>
        <p:xfrm>
          <a:off x="4535083" y="1043491"/>
          <a:ext cx="3975072" cy="255176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p:cNvGraphicFramePr>
            <a:graphicFrameLocks/>
          </p:cNvGraphicFramePr>
          <p:nvPr>
            <p:extLst>
              <p:ext uri="{D42A27DB-BD31-4B8C-83A1-F6EECF244321}">
                <p14:modId xmlns:p14="http://schemas.microsoft.com/office/powerpoint/2010/main" val="1419468342"/>
              </p:ext>
            </p:extLst>
          </p:nvPr>
        </p:nvGraphicFramePr>
        <p:xfrm>
          <a:off x="8136082" y="2098964"/>
          <a:ext cx="3968346" cy="332509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087370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8367"/>
          </a:xfrm>
        </p:spPr>
        <p:txBody>
          <a:bodyPr>
            <a:normAutofit fontScale="90000"/>
          </a:bodyPr>
          <a:lstStyle/>
          <a:p>
            <a:r>
              <a:rPr lang="en-US" sz="4000" dirty="0" smtClean="0">
                <a:latin typeface="Bahnschrift Light Condensed" panose="020B0502040204020203" pitchFamily="34" charset="0"/>
              </a:rPr>
              <a:t>Savannah Fire Department 2019 Annual Report: Annual Awards</a:t>
            </a:r>
            <a:endParaRPr lang="en-US" sz="4000" dirty="0">
              <a:latin typeface="Bahnschrift Light Condensed" panose="020B0502040204020203" pitchFamily="34" charset="0"/>
            </a:endParaRPr>
          </a:p>
        </p:txBody>
      </p:sp>
      <p:sp>
        <p:nvSpPr>
          <p:cNvPr id="4" name="Text Box 2"/>
          <p:cNvSpPr txBox="1">
            <a:spLocks noChangeArrowheads="1"/>
          </p:cNvSpPr>
          <p:nvPr/>
        </p:nvSpPr>
        <p:spPr bwMode="auto">
          <a:xfrm>
            <a:off x="3719928" y="2886345"/>
            <a:ext cx="1765301" cy="725488"/>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Sitka Banner" panose="02000505000000020004" pitchFamily="2" charset="0"/>
              </a:rPr>
              <a:t>Chief Officer of the Year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Sitka Banner" panose="02000505000000020004" pitchFamily="2" charset="0"/>
              </a:rPr>
              <a:t>William Goolsby</a:t>
            </a:r>
            <a:endParaRPr kumimoji="0" lang="en-US" altLang="en-US" sz="1800" b="0" i="0" u="none" strike="noStrike" cap="none" normalizeH="0" baseline="0" dirty="0" smtClean="0">
              <a:ln>
                <a:noFill/>
              </a:ln>
              <a:effectLst/>
              <a:latin typeface="Arial" panose="020B0604020202020204" pitchFamily="34" charset="0"/>
            </a:endParaRPr>
          </a:p>
        </p:txBody>
      </p:sp>
      <p:sp>
        <p:nvSpPr>
          <p:cNvPr id="5" name="Text Box 3"/>
          <p:cNvSpPr txBox="1">
            <a:spLocks noChangeArrowheads="1"/>
          </p:cNvSpPr>
          <p:nvPr/>
        </p:nvSpPr>
        <p:spPr bwMode="auto">
          <a:xfrm>
            <a:off x="6924505" y="2886345"/>
            <a:ext cx="1482725" cy="893763"/>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Sitka Banner" panose="02000505000000020004" pitchFamily="2" charset="0"/>
              </a:rPr>
              <a:t>Valor Award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Sitka Banner" panose="02000505000000020004" pitchFamily="2" charset="0"/>
              </a:rPr>
              <a:t>Justin Crain</a:t>
            </a:r>
            <a:endParaRPr kumimoji="0" lang="en-US" altLang="en-US" sz="1800" b="0" i="0" u="none" strike="noStrike" cap="none" normalizeH="0" baseline="0" dirty="0" smtClean="0">
              <a:ln>
                <a:noFill/>
              </a:ln>
              <a:effectLst/>
              <a:latin typeface="Arial" panose="020B0604020202020204" pitchFamily="34" charset="0"/>
            </a:endParaRPr>
          </a:p>
        </p:txBody>
      </p:sp>
      <p:sp>
        <p:nvSpPr>
          <p:cNvPr id="7" name="Text Box 5"/>
          <p:cNvSpPr txBox="1">
            <a:spLocks noChangeArrowheads="1"/>
          </p:cNvSpPr>
          <p:nvPr/>
        </p:nvSpPr>
        <p:spPr bwMode="auto">
          <a:xfrm>
            <a:off x="3129701" y="5606378"/>
            <a:ext cx="1481137" cy="893763"/>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Sitka Banner" panose="02000505000000020004" pitchFamily="2" charset="0"/>
              </a:rPr>
              <a:t>Firefighter of the Year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Sitka Banner" panose="02000505000000020004" pitchFamily="2" charset="0"/>
              </a:rPr>
              <a:t>Benjamin Hankins</a:t>
            </a:r>
            <a:endParaRPr kumimoji="0" lang="en-US" altLang="en-US" sz="1800" b="0" i="0" u="none" strike="noStrike" cap="none" normalizeH="0" baseline="0" dirty="0" smtClean="0">
              <a:ln>
                <a:noFill/>
              </a:ln>
              <a:effectLst/>
              <a:latin typeface="Arial" panose="020B0604020202020204" pitchFamily="34" charset="0"/>
            </a:endParaRPr>
          </a:p>
        </p:txBody>
      </p:sp>
      <p:grpSp>
        <p:nvGrpSpPr>
          <p:cNvPr id="3" name="Group 2"/>
          <p:cNvGrpSpPr/>
          <p:nvPr/>
        </p:nvGrpSpPr>
        <p:grpSpPr>
          <a:xfrm>
            <a:off x="836354" y="5606378"/>
            <a:ext cx="10640624" cy="568325"/>
            <a:chOff x="800814" y="4995189"/>
            <a:chExt cx="10616742" cy="568325"/>
          </a:xfrm>
        </p:grpSpPr>
        <p:sp>
          <p:nvSpPr>
            <p:cNvPr id="6" name="Text Box 4"/>
            <p:cNvSpPr txBox="1">
              <a:spLocks noChangeArrowheads="1"/>
            </p:cNvSpPr>
            <p:nvPr/>
          </p:nvSpPr>
          <p:spPr bwMode="auto">
            <a:xfrm>
              <a:off x="800814" y="4995189"/>
              <a:ext cx="1639888" cy="566737"/>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Sitka Banner" panose="02000505000000020004" pitchFamily="2" charset="0"/>
                </a:rPr>
                <a:t>Fire Officer of the Year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Sitka Banner" panose="02000505000000020004" pitchFamily="2" charset="0"/>
                </a:rPr>
                <a:t>Sam Coppola</a:t>
              </a:r>
              <a:endParaRPr kumimoji="0" lang="en-US" altLang="en-US" sz="1800" b="0" i="0" u="none" strike="noStrike" cap="none" normalizeH="0" baseline="0" dirty="0" smtClean="0">
                <a:ln>
                  <a:noFill/>
                </a:ln>
                <a:effectLst/>
                <a:latin typeface="Arial" panose="020B0604020202020204" pitchFamily="34" charset="0"/>
              </a:endParaRPr>
            </a:p>
          </p:txBody>
        </p:sp>
        <p:sp>
          <p:nvSpPr>
            <p:cNvPr id="8" name="Text Box 6"/>
            <p:cNvSpPr txBox="1">
              <a:spLocks noChangeArrowheads="1"/>
            </p:cNvSpPr>
            <p:nvPr/>
          </p:nvSpPr>
          <p:spPr bwMode="auto">
            <a:xfrm>
              <a:off x="5037118" y="4996370"/>
              <a:ext cx="2017713" cy="566737"/>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Sitka Banner" panose="02000505000000020004" pitchFamily="2" charset="0"/>
                </a:rPr>
                <a:t>Rookie Firefighter of the Year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Sitka Banner" panose="02000505000000020004" pitchFamily="2" charset="0"/>
                </a:rPr>
                <a:t>Hector </a:t>
              </a:r>
              <a:r>
                <a:rPr kumimoji="0" lang="en-US" altLang="en-US" sz="1200" b="1" i="0" u="none" strike="noStrike" cap="none" normalizeH="0" baseline="0" dirty="0" err="1" smtClean="0">
                  <a:ln>
                    <a:noFill/>
                  </a:ln>
                  <a:effectLst/>
                  <a:latin typeface="Sitka Banner" panose="02000505000000020004" pitchFamily="2" charset="0"/>
                </a:rPr>
                <a:t>Melecio</a:t>
              </a:r>
              <a:endParaRPr kumimoji="0" lang="en-US" altLang="en-US" sz="1800" b="0" i="0" u="none" strike="noStrike" cap="none" normalizeH="0" baseline="0" dirty="0" smtClean="0">
                <a:ln>
                  <a:noFill/>
                </a:ln>
                <a:effectLst/>
                <a:latin typeface="Arial" panose="020B0604020202020204" pitchFamily="34" charset="0"/>
              </a:endParaRPr>
            </a:p>
          </p:txBody>
        </p:sp>
        <p:sp>
          <p:nvSpPr>
            <p:cNvPr id="9" name="Text Box 7"/>
            <p:cNvSpPr txBox="1">
              <a:spLocks noChangeArrowheads="1"/>
            </p:cNvSpPr>
            <p:nvPr/>
          </p:nvSpPr>
          <p:spPr bwMode="auto">
            <a:xfrm>
              <a:off x="7612318" y="4995189"/>
              <a:ext cx="1639888" cy="568325"/>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Sitka Banner" panose="02000505000000020004" pitchFamily="2" charset="0"/>
                </a:rPr>
                <a:t>Fittest Firefighter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Sitka Banner" panose="02000505000000020004" pitchFamily="2" charset="0"/>
                </a:rPr>
                <a:t>Joel </a:t>
              </a:r>
              <a:r>
                <a:rPr kumimoji="0" lang="en-US" altLang="en-US" sz="1200" b="1" i="0" u="none" strike="noStrike" cap="none" normalizeH="0" baseline="0" dirty="0" err="1" smtClean="0">
                  <a:ln>
                    <a:noFill/>
                  </a:ln>
                  <a:effectLst/>
                  <a:latin typeface="Sitka Banner" panose="02000505000000020004" pitchFamily="2" charset="0"/>
                </a:rPr>
                <a:t>Hiers</a:t>
              </a:r>
              <a:endParaRPr kumimoji="0" lang="en-US" altLang="en-US" sz="1800" b="0" i="0" u="none" strike="noStrike" cap="none" normalizeH="0" baseline="0" dirty="0" smtClean="0">
                <a:ln>
                  <a:noFill/>
                </a:ln>
                <a:effectLst/>
                <a:latin typeface="Arial" panose="020B0604020202020204" pitchFamily="34" charset="0"/>
              </a:endParaRPr>
            </a:p>
          </p:txBody>
        </p:sp>
        <p:sp>
          <p:nvSpPr>
            <p:cNvPr id="10" name="Text Box 8"/>
            <p:cNvSpPr txBox="1">
              <a:spLocks noChangeArrowheads="1"/>
            </p:cNvSpPr>
            <p:nvPr/>
          </p:nvSpPr>
          <p:spPr bwMode="auto">
            <a:xfrm>
              <a:off x="9777668" y="4995189"/>
              <a:ext cx="1639888" cy="568325"/>
            </a:xfrm>
            <a:prstGeom prst="rect">
              <a:avLst/>
            </a:prstGeom>
            <a:noFill/>
            <a:ln>
              <a:noFill/>
            </a:ln>
            <a:effectLst/>
            <a:extLst>
              <a:ext uri="{909E8E84-426E-40DD-AFC4-6F175D3DCCD1}">
                <a14:hiddenFill xmlns:a14="http://schemas.microsoft.com/office/drawing/2010/main">
                  <a:solidFill>
                    <a:srgbClr val="69676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Sitka Banner" panose="02000505000000020004" pitchFamily="2" charset="0"/>
                </a:rPr>
                <a:t>Fittest Senior Firefighter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Sitka Banner" panose="02000505000000020004" pitchFamily="2" charset="0"/>
                </a:rPr>
                <a:t>Dietrich Chapple</a:t>
              </a:r>
              <a:endParaRPr kumimoji="0" lang="en-US" altLang="en-US" sz="1800" b="0" i="0" u="none" strike="noStrike" cap="none" normalizeH="0" baseline="0" dirty="0" smtClean="0">
                <a:ln>
                  <a:noFill/>
                </a:ln>
                <a:effectLst/>
                <a:latin typeface="Arial" panose="020B0604020202020204" pitchFamily="34" charset="0"/>
              </a:endParaRPr>
            </a:p>
          </p:txBody>
        </p:sp>
      </p:grpSp>
      <p:pic>
        <p:nvPicPr>
          <p:cNvPr id="11" name="Picture 10"/>
          <p:cNvPicPr>
            <a:picLocks noChangeAspect="1"/>
          </p:cNvPicPr>
          <p:nvPr/>
        </p:nvPicPr>
        <p:blipFill>
          <a:blip r:embed="rId3"/>
          <a:stretch>
            <a:fillRect/>
          </a:stretch>
        </p:blipFill>
        <p:spPr>
          <a:xfrm>
            <a:off x="968290" y="3611833"/>
            <a:ext cx="1379707" cy="1839609"/>
          </a:xfrm>
          <a:prstGeom prst="rect">
            <a:avLst/>
          </a:prstGeom>
        </p:spPr>
      </p:pic>
      <p:pic>
        <p:nvPicPr>
          <p:cNvPr id="12" name="Picture 11"/>
          <p:cNvPicPr>
            <a:picLocks noChangeAspect="1"/>
          </p:cNvPicPr>
          <p:nvPr/>
        </p:nvPicPr>
        <p:blipFill>
          <a:blip r:embed="rId4"/>
          <a:stretch>
            <a:fillRect/>
          </a:stretch>
        </p:blipFill>
        <p:spPr>
          <a:xfrm>
            <a:off x="3224350" y="3605955"/>
            <a:ext cx="1291841" cy="1845487"/>
          </a:xfrm>
          <a:prstGeom prst="rect">
            <a:avLst/>
          </a:prstGeom>
        </p:spPr>
      </p:pic>
      <p:pic>
        <p:nvPicPr>
          <p:cNvPr id="13" name="Picture 12"/>
          <p:cNvPicPr>
            <a:picLocks noChangeAspect="1"/>
          </p:cNvPicPr>
          <p:nvPr/>
        </p:nvPicPr>
        <p:blipFill>
          <a:blip r:embed="rId5"/>
          <a:stretch>
            <a:fillRect/>
          </a:stretch>
        </p:blipFill>
        <p:spPr>
          <a:xfrm>
            <a:off x="5216103" y="3605955"/>
            <a:ext cx="1759793" cy="175135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9054" y="3605954"/>
            <a:ext cx="1313515" cy="1751353"/>
          </a:xfrm>
          <a:prstGeom prst="rect">
            <a:avLst/>
          </a:prstGeom>
        </p:spPr>
      </p:pic>
      <p:pic>
        <p:nvPicPr>
          <p:cNvPr id="15" name="Picture 14"/>
          <p:cNvPicPr>
            <a:picLocks noChangeAspect="1"/>
          </p:cNvPicPr>
          <p:nvPr/>
        </p:nvPicPr>
        <p:blipFill>
          <a:blip r:embed="rId7"/>
          <a:stretch>
            <a:fillRect/>
          </a:stretch>
        </p:blipFill>
        <p:spPr>
          <a:xfrm>
            <a:off x="6785970" y="1067474"/>
            <a:ext cx="1759793" cy="1693542"/>
          </a:xfrm>
          <a:prstGeom prst="rect">
            <a:avLst/>
          </a:prstGeom>
        </p:spPr>
      </p:pic>
      <p:pic>
        <p:nvPicPr>
          <p:cNvPr id="16" name="Picture 15"/>
          <p:cNvPicPr>
            <a:picLocks noChangeAspect="1"/>
          </p:cNvPicPr>
          <p:nvPr/>
        </p:nvPicPr>
        <p:blipFill>
          <a:blip r:embed="rId8"/>
          <a:stretch>
            <a:fillRect/>
          </a:stretch>
        </p:blipFill>
        <p:spPr>
          <a:xfrm>
            <a:off x="3912724" y="968474"/>
            <a:ext cx="1379707" cy="1839609"/>
          </a:xfrm>
          <a:prstGeom prst="rect">
            <a:avLst/>
          </a:prstGeom>
        </p:spPr>
      </p:pic>
      <p:pic>
        <p:nvPicPr>
          <p:cNvPr id="18" name="Picture 17"/>
          <p:cNvPicPr>
            <a:picLocks noChangeAspect="1"/>
          </p:cNvPicPr>
          <p:nvPr/>
        </p:nvPicPr>
        <p:blipFill>
          <a:blip r:embed="rId9"/>
          <a:stretch>
            <a:fillRect/>
          </a:stretch>
        </p:blipFill>
        <p:spPr>
          <a:xfrm>
            <a:off x="9995727" y="3605953"/>
            <a:ext cx="1324299" cy="1751353"/>
          </a:xfrm>
          <a:prstGeom prst="rect">
            <a:avLst/>
          </a:prstGeom>
        </p:spPr>
      </p:pic>
    </p:spTree>
    <p:extLst>
      <p:ext uri="{BB962C8B-B14F-4D97-AF65-F5344CB8AC3E}">
        <p14:creationId xmlns:p14="http://schemas.microsoft.com/office/powerpoint/2010/main" val="34896877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8367"/>
          </a:xfrm>
        </p:spPr>
        <p:txBody>
          <a:bodyPr>
            <a:normAutofit/>
          </a:bodyPr>
          <a:lstStyle/>
          <a:p>
            <a:r>
              <a:rPr lang="en-US" sz="4000" dirty="0" smtClean="0">
                <a:latin typeface="Bahnschrift Light Condensed" panose="020B0502040204020203" pitchFamily="34" charset="0"/>
              </a:rPr>
              <a:t>Savannah Fire Department 2019 Annual Report: Operations</a:t>
            </a:r>
            <a:endParaRPr lang="en-US" sz="4000" dirty="0">
              <a:latin typeface="Bahnschrift Light Condensed" panose="020B0502040204020203" pitchFamily="34" charset="0"/>
            </a:endParaRPr>
          </a:p>
        </p:txBody>
      </p:sp>
      <p:sp>
        <p:nvSpPr>
          <p:cNvPr id="3" name="Rectangle 2"/>
          <p:cNvSpPr/>
          <p:nvPr/>
        </p:nvSpPr>
        <p:spPr>
          <a:xfrm>
            <a:off x="838200" y="2788547"/>
            <a:ext cx="6096000" cy="3693319"/>
          </a:xfrm>
          <a:prstGeom prst="rect">
            <a:avLst/>
          </a:prstGeom>
        </p:spPr>
        <p:txBody>
          <a:bodyPr>
            <a:spAutoFit/>
          </a:bodyPr>
          <a:lstStyle/>
          <a:p>
            <a:r>
              <a:rPr lang="en-US" dirty="0">
                <a:latin typeface="Sitka Banner" panose="02000505000000020004" pitchFamily="2" charset="0"/>
              </a:rPr>
              <a:t>The goal of Savannah Fire </a:t>
            </a:r>
            <a:r>
              <a:rPr lang="en-US" dirty="0" smtClean="0">
                <a:latin typeface="Sitka Banner" panose="02000505000000020004" pitchFamily="2" charset="0"/>
              </a:rPr>
              <a:t>Department </a:t>
            </a:r>
            <a:r>
              <a:rPr lang="en-US" dirty="0">
                <a:latin typeface="Sitka Banner" panose="02000505000000020004" pitchFamily="2" charset="0"/>
              </a:rPr>
              <a:t>Operations </a:t>
            </a:r>
            <a:r>
              <a:rPr lang="en-US" dirty="0" smtClean="0">
                <a:latin typeface="Sitka Banner" panose="02000505000000020004" pitchFamily="2" charset="0"/>
              </a:rPr>
              <a:t>Division </a:t>
            </a:r>
            <a:r>
              <a:rPr lang="en-US" dirty="0">
                <a:latin typeface="Sitka Banner" panose="02000505000000020004" pitchFamily="2" charset="0"/>
              </a:rPr>
              <a:t>is to support </a:t>
            </a:r>
            <a:r>
              <a:rPr lang="en-US" dirty="0" smtClean="0">
                <a:latin typeface="Sitka Banner" panose="02000505000000020004" pitchFamily="2" charset="0"/>
              </a:rPr>
              <a:t>Community </a:t>
            </a:r>
            <a:r>
              <a:rPr lang="en-US" dirty="0">
                <a:latin typeface="Sitka Banner" panose="02000505000000020004" pitchFamily="2" charset="0"/>
              </a:rPr>
              <a:t>Risk Reduction </a:t>
            </a:r>
            <a:r>
              <a:rPr lang="en-US" dirty="0" smtClean="0">
                <a:latin typeface="Sitka Banner" panose="02000505000000020004" pitchFamily="2" charset="0"/>
              </a:rPr>
              <a:t>initiatives. </a:t>
            </a:r>
            <a:r>
              <a:rPr lang="en-US" dirty="0">
                <a:latin typeface="Sitka Banner" panose="02000505000000020004" pitchFamily="2" charset="0"/>
              </a:rPr>
              <a:t>To support </a:t>
            </a:r>
            <a:r>
              <a:rPr lang="en-US" dirty="0" smtClean="0">
                <a:latin typeface="Sitka Banner" panose="02000505000000020004" pitchFamily="2" charset="0"/>
              </a:rPr>
              <a:t>these initiatives, </a:t>
            </a:r>
            <a:r>
              <a:rPr lang="en-US" dirty="0">
                <a:latin typeface="Sitka Banner" panose="02000505000000020004" pitchFamily="2" charset="0"/>
              </a:rPr>
              <a:t>the Operations </a:t>
            </a:r>
            <a:r>
              <a:rPr lang="en-US" dirty="0" smtClean="0">
                <a:latin typeface="Sitka Banner" panose="02000505000000020004" pitchFamily="2" charset="0"/>
              </a:rPr>
              <a:t>Division </a:t>
            </a:r>
            <a:r>
              <a:rPr lang="en-US" dirty="0">
                <a:latin typeface="Sitka Banner" panose="02000505000000020004" pitchFamily="2" charset="0"/>
              </a:rPr>
              <a:t>utilizes 15 Fire Stations, 23 Companies and </a:t>
            </a:r>
            <a:r>
              <a:rPr lang="en-US" dirty="0" smtClean="0">
                <a:latin typeface="Sitka Banner" panose="02000505000000020004" pitchFamily="2" charset="0"/>
              </a:rPr>
              <a:t>318 uniformed </a:t>
            </a:r>
            <a:r>
              <a:rPr lang="en-US" dirty="0">
                <a:latin typeface="Sitka Banner" panose="02000505000000020004" pitchFamily="2" charset="0"/>
              </a:rPr>
              <a:t>personnel that are strategically placed throughout the city in relation to the city’s risk assessment. By constantly </a:t>
            </a:r>
            <a:r>
              <a:rPr lang="en-US" dirty="0" smtClean="0">
                <a:latin typeface="Sitka Banner" panose="02000505000000020004" pitchFamily="2" charset="0"/>
              </a:rPr>
              <a:t>monitoring </a:t>
            </a:r>
            <a:r>
              <a:rPr lang="en-US" dirty="0">
                <a:latin typeface="Sitka Banner" panose="02000505000000020004" pitchFamily="2" charset="0"/>
              </a:rPr>
              <a:t>our response efforts through data collection, the Operations </a:t>
            </a:r>
            <a:r>
              <a:rPr lang="en-US" dirty="0" smtClean="0">
                <a:latin typeface="Sitka Banner" panose="02000505000000020004" pitchFamily="2" charset="0"/>
              </a:rPr>
              <a:t>Division </a:t>
            </a:r>
            <a:r>
              <a:rPr lang="en-US" dirty="0">
                <a:latin typeface="Sitka Banner" panose="02000505000000020004" pitchFamily="2" charset="0"/>
              </a:rPr>
              <a:t>is able to effectively and efficiently respond to a wide </a:t>
            </a:r>
            <a:r>
              <a:rPr lang="en-US" dirty="0" smtClean="0">
                <a:latin typeface="Sitka Banner" panose="02000505000000020004" pitchFamily="2" charset="0"/>
              </a:rPr>
              <a:t>spectrum </a:t>
            </a:r>
            <a:r>
              <a:rPr lang="en-US" dirty="0">
                <a:latin typeface="Sitka Banner" panose="02000505000000020004" pitchFamily="2" charset="0"/>
              </a:rPr>
              <a:t>of natural and manmade incidents. The results of our efforts have led </a:t>
            </a:r>
            <a:r>
              <a:rPr lang="en-US" dirty="0" smtClean="0">
                <a:latin typeface="Sitka Banner" panose="02000505000000020004" pitchFamily="2" charset="0"/>
              </a:rPr>
              <a:t>SFD to </a:t>
            </a:r>
            <a:r>
              <a:rPr lang="en-US" dirty="0">
                <a:latin typeface="Sitka Banner" panose="02000505000000020004" pitchFamily="2" charset="0"/>
              </a:rPr>
              <a:t>receiving the highest Insurance Services Office (ISO) rating, ISO Class-1 and </a:t>
            </a:r>
            <a:r>
              <a:rPr lang="en-US" dirty="0" smtClean="0">
                <a:latin typeface="Sitka Banner" panose="02000505000000020004" pitchFamily="2" charset="0"/>
              </a:rPr>
              <a:t>International </a:t>
            </a:r>
            <a:r>
              <a:rPr lang="en-US" dirty="0">
                <a:latin typeface="Sitka Banner" panose="02000505000000020004" pitchFamily="2" charset="0"/>
              </a:rPr>
              <a:t>Accreditation from the </a:t>
            </a:r>
            <a:r>
              <a:rPr lang="en-US" dirty="0" smtClean="0">
                <a:latin typeface="Sitka Banner" panose="02000505000000020004" pitchFamily="2" charset="0"/>
              </a:rPr>
              <a:t>Commission </a:t>
            </a:r>
            <a:r>
              <a:rPr lang="en-US" dirty="0">
                <a:latin typeface="Sitka Banner" panose="02000505000000020004" pitchFamily="2" charset="0"/>
              </a:rPr>
              <a:t>on Fire Accreditation International. All this ensures that </a:t>
            </a:r>
            <a:r>
              <a:rPr lang="en-US" dirty="0" smtClean="0">
                <a:latin typeface="Sitka Banner" panose="02000505000000020004" pitchFamily="2" charset="0"/>
              </a:rPr>
              <a:t>we </a:t>
            </a:r>
            <a:r>
              <a:rPr lang="en-US" dirty="0">
                <a:latin typeface="Sitka Banner" panose="02000505000000020004" pitchFamily="2" charset="0"/>
              </a:rPr>
              <a:t>stay true to our </a:t>
            </a:r>
            <a:r>
              <a:rPr lang="en-US" dirty="0" smtClean="0">
                <a:latin typeface="Sitka Banner" panose="02000505000000020004" pitchFamily="2" charset="0"/>
              </a:rPr>
              <a:t>culture of being, “committed </a:t>
            </a:r>
            <a:r>
              <a:rPr lang="en-US" dirty="0">
                <a:latin typeface="Sitka Banner" panose="02000505000000020004" pitchFamily="2" charset="0"/>
              </a:rPr>
              <a:t>to those we serve”.</a:t>
            </a:r>
          </a:p>
        </p:txBody>
      </p:sp>
      <p:pic>
        <p:nvPicPr>
          <p:cNvPr id="4" name="Picture 3"/>
          <p:cNvPicPr>
            <a:picLocks noChangeAspect="1"/>
          </p:cNvPicPr>
          <p:nvPr/>
        </p:nvPicPr>
        <p:blipFill>
          <a:blip r:embed="rId3"/>
          <a:stretch>
            <a:fillRect/>
          </a:stretch>
        </p:blipFill>
        <p:spPr>
          <a:xfrm>
            <a:off x="838200" y="1316019"/>
            <a:ext cx="1657574" cy="133881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575560" y="1662258"/>
            <a:ext cx="2621280" cy="646331"/>
          </a:xfrm>
          <a:prstGeom prst="rect">
            <a:avLst/>
          </a:prstGeom>
        </p:spPr>
        <p:txBody>
          <a:bodyPr wrap="square">
            <a:spAutoFit/>
          </a:bodyPr>
          <a:lstStyle/>
          <a:p>
            <a:pPr algn="ctr"/>
            <a:r>
              <a:rPr lang="en-US" dirty="0">
                <a:latin typeface="Sitka Banner" panose="02000505000000020004" pitchFamily="2" charset="0"/>
              </a:rPr>
              <a:t>William Handy  </a:t>
            </a:r>
          </a:p>
          <a:p>
            <a:pPr algn="ctr"/>
            <a:r>
              <a:rPr lang="en-US" dirty="0">
                <a:latin typeface="Sitka Banner" panose="02000505000000020004" pitchFamily="2" charset="0"/>
              </a:rPr>
              <a:t>Assistant Chief Operations </a:t>
            </a:r>
          </a:p>
        </p:txBody>
      </p:sp>
      <p:pic>
        <p:nvPicPr>
          <p:cNvPr id="8" name="Picture 7"/>
          <p:cNvPicPr>
            <a:picLocks noChangeAspect="1"/>
          </p:cNvPicPr>
          <p:nvPr/>
        </p:nvPicPr>
        <p:blipFill>
          <a:blip r:embed="rId4"/>
          <a:stretch>
            <a:fillRect/>
          </a:stretch>
        </p:blipFill>
        <p:spPr>
          <a:xfrm>
            <a:off x="8308995" y="1043492"/>
            <a:ext cx="2624865" cy="196864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7180670" y="3100547"/>
            <a:ext cx="2383833" cy="158425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stretch>
            <a:fillRect/>
          </a:stretch>
        </p:blipFill>
        <p:spPr>
          <a:xfrm>
            <a:off x="9810973" y="3100546"/>
            <a:ext cx="2112340" cy="158425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stretch>
            <a:fillRect/>
          </a:stretch>
        </p:blipFill>
        <p:spPr>
          <a:xfrm>
            <a:off x="7570694" y="4747000"/>
            <a:ext cx="4234927" cy="2002768"/>
          </a:xfrm>
          <a:prstGeom prst="rect">
            <a:avLst/>
          </a:prstGeom>
        </p:spPr>
      </p:pic>
    </p:spTree>
    <p:extLst>
      <p:ext uri="{BB962C8B-B14F-4D97-AF65-F5344CB8AC3E}">
        <p14:creationId xmlns:p14="http://schemas.microsoft.com/office/powerpoint/2010/main" val="39048894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epartment Document" ma:contentTypeID="0x010100ABAF26C1D45242929CDA9A0CC4572C75232400AE6BE9241BD4D84CAF266510BEB40DDD" ma:contentTypeVersion="7" ma:contentTypeDescription="Base content type for Savannah documents" ma:contentTypeScope="" ma:versionID="e469ee2132203505d9da8f35ca0d4352">
  <xsd:schema xmlns:xsd="http://www.w3.org/2001/XMLSchema" xmlns:p="http://schemas.microsoft.com/office/2006/metadata/properties" xmlns:ns1="http://schemas.microsoft.com/sharepoint/v3" targetNamespace="http://schemas.microsoft.com/office/2006/metadata/properties" ma:root="true" ma:fieldsID="b89da91aa530c0437c00c3ec090db07f" ns1:_="">
    <xsd:import namespace="http://schemas.microsoft.com/sharepoint/v3"/>
    <xsd:element name="properties">
      <xsd:complexType>
        <xsd:sequence>
          <xsd:element name="documentManagement">
            <xsd:complexType>
              <xsd:all>
                <xsd:element ref="ns1:CoSBureauName" minOccurs="0"/>
                <xsd:element ref="ns1:CoSDepartmentName"/>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CoSBureauName" ma:index="2" nillable="true" ma:displayName="Bureau Name" ma:format="Dropdown" ma:internalName="CoSBureauName" ma:readOnly="false">
      <xsd:simpleType>
        <xsd:restriction base="dms:Choice">
          <xsd:enumeration value="Facilities Maintenance"/>
          <xsd:enumeration value="General Administration"/>
          <xsd:enumeration value="Leisure Services"/>
          <xsd:enumeration value="Management&amp;Financial Services"/>
          <xsd:enumeration value="Public Development"/>
          <xsd:enumeration value="Sanitation"/>
          <xsd:enumeration value="Savannah-Chatham Metro Police Dept"/>
          <xsd:enumeration value="Savannah Fire &amp; Emergency Services"/>
          <xsd:enumeration value="Water Resources"/>
        </xsd:restriction>
      </xsd:simpleType>
    </xsd:element>
    <xsd:element name="CoSDepartmentName" ma:index="3" ma:displayName="Department Name" ma:format="Dropdown" ma:internalName="CoSDepartmentName">
      <xsd:simpleType>
        <xsd:restriction base="dms:Choice">
          <xsd:enumeration value="Auditing"/>
          <xsd:enumeration value="Buildings &amp; Electrical Maintenance"/>
          <xsd:enumeration value="Buildings &amp; Grounds"/>
          <xsd:enumeration value="Cemeteries"/>
          <xsd:enumeration value="Central Services"/>
          <xsd:enumeration value="Citizen's Office"/>
          <xsd:enumeration value="City Manager's Office"/>
          <xsd:enumeration value="City-Wide Emergency Management"/>
          <xsd:enumeration value="Civic Center"/>
          <xsd:enumeration value="Clerk of Council"/>
          <xsd:enumeration value="Coastal Workforce"/>
          <xsd:enumeration value="Commercial Refuse Collection"/>
          <xsd:enumeration value="Communications"/>
          <xsd:enumeration value="Community Services &amp; Planning"/>
          <xsd:enumeration value="Counter Narcotics Team"/>
          <xsd:enumeration value="CrimeStoppers"/>
          <xsd:enumeration value="Criminal Investigations"/>
          <xsd:enumeration value="Cultural Affairs"/>
          <xsd:enumeration value="Development Services"/>
          <xsd:enumeration value="Economic Development"/>
          <xsd:enumeration value="Entrepreneurial Center"/>
          <xsd:enumeration value="Finance"/>
          <xsd:enumeration value="Fire Communications"/>
          <xsd:enumeration value="Fire Logistics"/>
          <xsd:enumeration value="Fire Operations"/>
          <xsd:enumeration value="Housing"/>
          <xsd:enumeration value="Human Resources"/>
          <xsd:enumeration value="Industrial &amp; Domestic Water"/>
          <xsd:enumeration value="Information Management"/>
          <xsd:enumeration value="Information Technology"/>
          <xsd:enumeration value="Landbank Authority"/>
          <xsd:enumeration value="Mayor's Office"/>
          <xsd:enumeration value="Mobility &amp; Parking Services"/>
          <xsd:enumeration value="Office Of Professional Standards"/>
          <xsd:enumeration value="Park &amp; Tree"/>
          <xsd:enumeration value="Patrol"/>
          <xsd:enumeration value="Property Maintenance"/>
          <xsd:enumeration value="Public Information"/>
          <xsd:enumeration value="Purchasing"/>
          <xsd:enumeration value="Real Property Services"/>
          <xsd:enumeration value="Recreation Services"/>
          <xsd:enumeration value="Recorder's Court"/>
          <xsd:enumeration value="Recycling &amp; Litter Services"/>
          <xsd:enumeration value="Refuse Disposal"/>
          <xsd:enumeration value="Research &amp; Budget"/>
          <xsd:enumeration value="Research Library"/>
          <xsd:enumeration value="Residential Refuse Collection"/>
          <xsd:enumeration value="Revenue"/>
          <xsd:enumeration value="Risk Administration"/>
          <xsd:enumeration value="Savannah Impact"/>
          <xsd:enumeration value="Special Operations"/>
          <xsd:enumeration value="Stormwater"/>
          <xsd:enumeration value="Street Cleaning"/>
          <xsd:enumeration value="Streets"/>
          <xsd:enumeration value="Support Services"/>
          <xsd:enumeration value="Tourism &amp; Film"/>
          <xsd:enumeration value="Traffic"/>
          <xsd:enumeration value="Traffic Engineering"/>
          <xsd:enumeration value="Vehicle Maintenance"/>
          <xsd:enumeration value="Wastewater Conveyance"/>
          <xsd:enumeration value="Water  Supply &amp; Treatment"/>
          <xsd:enumeration value="Water &amp; Sewer Planning"/>
          <xsd:enumeration value="Water Distribution"/>
          <xsd:enumeration value="Water Reclamatio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CoSBureauName xmlns="http://schemas.microsoft.com/sharepoint/v3">Savannah Fire &amp; Emergency Services</CoSBureauName>
    <CoSDepartmentName xmlns="http://schemas.microsoft.com/sharepoint/v3">Fire Logistics</CoSDepartmentName>
  </documentManagement>
</p:properties>
</file>

<file path=customXml/itemProps1.xml><?xml version="1.0" encoding="utf-8"?>
<ds:datastoreItem xmlns:ds="http://schemas.openxmlformats.org/officeDocument/2006/customXml" ds:itemID="{3E65B28A-9F50-4A87-9134-D9EDD8CE3108}"/>
</file>

<file path=customXml/itemProps2.xml><?xml version="1.0" encoding="utf-8"?>
<ds:datastoreItem xmlns:ds="http://schemas.openxmlformats.org/officeDocument/2006/customXml" ds:itemID="{5EBC9E89-5568-435D-8854-1A6BE7FF3E25}"/>
</file>

<file path=docProps/app.xml><?xml version="1.0" encoding="utf-8"?>
<Properties xmlns="http://schemas.openxmlformats.org/officeDocument/2006/extended-properties" xmlns:vt="http://schemas.openxmlformats.org/officeDocument/2006/docPropsVTypes">
  <TotalTime>2979</TotalTime>
  <Words>1404</Words>
  <Application>Microsoft Office PowerPoint</Application>
  <PresentationFormat>Widescreen</PresentationFormat>
  <Paragraphs>209</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Bahnschrift Light Condensed</vt:lpstr>
      <vt:lpstr>Baskerville Old Face</vt:lpstr>
      <vt:lpstr>Calibri</vt:lpstr>
      <vt:lpstr>Calibri Light</vt:lpstr>
      <vt:lpstr>Sitka Banner</vt:lpstr>
      <vt:lpstr>Wingdings</vt:lpstr>
      <vt:lpstr>Office Theme</vt:lpstr>
      <vt:lpstr>PowerPoint Presentation</vt:lpstr>
      <vt:lpstr>Savannah Fire Department 2019 Annual Report: Table of Contents</vt:lpstr>
      <vt:lpstr>Savannah Fire Department 2019 Annual Report: Fire Chief Message</vt:lpstr>
      <vt:lpstr>Savannah Fire Department 2019 Annual Report: Overview</vt:lpstr>
      <vt:lpstr>Savannah Fire Department 2019 Annual Report: Philosophy</vt:lpstr>
      <vt:lpstr>Savannah Fire Department 2019 Annual Report: Looking Ahead</vt:lpstr>
      <vt:lpstr>Savannah Fire Department 2019 Annual Report: Customer Service Survey</vt:lpstr>
      <vt:lpstr>Savannah Fire Department 2019 Annual Report: Annual Awards</vt:lpstr>
      <vt:lpstr>Savannah Fire Department 2019 Annual Report: Operations</vt:lpstr>
      <vt:lpstr>Savannah Fire Department 2019 Annual Report: Fire Analysis</vt:lpstr>
      <vt:lpstr>Savannah Fire Department 2019 Annual Report: Special Operations</vt:lpstr>
      <vt:lpstr>Savannah Fire Department 2019 Annual Report: Incident Analysis</vt:lpstr>
      <vt:lpstr>Savannah Fire Department 2019 Annual Report: Logistics</vt:lpstr>
      <vt:lpstr>Savannah Fire Department 2019 Annual Report: Logistics</vt:lpstr>
      <vt:lpstr>Savannah Fire Department 2019 Annual Report: Community Risk Reduction</vt:lpstr>
      <vt:lpstr>Savannah Fire Department 2019 Annual Report: Emergency Management</vt:lpstr>
      <vt:lpstr>Savannah Fire Department 2019 Annual Report: Appendix 1</vt:lpstr>
      <vt:lpstr>Savannah Fire Department 2019 Annual Report: Appendix 2</vt:lpstr>
    </vt:vector>
  </TitlesOfParts>
  <Company>City of Savannah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Alberts</dc:creator>
  <cp:lastModifiedBy>Jeff Alberts</cp:lastModifiedBy>
  <cp:revision>66</cp:revision>
  <cp:lastPrinted>2020-02-10T17:18:02Z</cp:lastPrinted>
  <dcterms:created xsi:type="dcterms:W3CDTF">2020-02-03T18:52:12Z</dcterms:created>
  <dcterms:modified xsi:type="dcterms:W3CDTF">2020-03-02T14:18:29Z</dcterms:modified>
  <cp:contentType>Department 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0x010100ABAF26C1D45242929CDA9A0CC4572C75232400AE6BE9241BD4D84CAF266510BEB40DDD</vt:lpwstr>
  </property>
</Properties>
</file>