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301" r:id="rId7"/>
    <p:sldId id="261" r:id="rId8"/>
    <p:sldId id="259" r:id="rId9"/>
    <p:sldId id="258" r:id="rId10"/>
    <p:sldId id="302" r:id="rId11"/>
    <p:sldId id="299" r:id="rId12"/>
    <p:sldId id="265" r:id="rId13"/>
    <p:sldId id="300" r:id="rId14"/>
    <p:sldId id="260" r:id="rId15"/>
    <p:sldId id="26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623895-7B8D-43AC-AE2F-E32D94175F20}">
          <p14:sldIdLst>
            <p14:sldId id="256"/>
            <p14:sldId id="257"/>
            <p14:sldId id="301"/>
            <p14:sldId id="261"/>
            <p14:sldId id="259"/>
            <p14:sldId id="258"/>
            <p14:sldId id="302"/>
            <p14:sldId id="299"/>
            <p14:sldId id="265"/>
            <p14:sldId id="300"/>
            <p14:sldId id="260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BBAE88-0C09-489E-B295-F0795CFE3457}" v="412" dt="2024-05-24T20:26:50.8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Bryant" userId="3526cf31-b8c3-4dbe-9958-ae3d9452250a" providerId="ADAL" clId="{E7BBAE88-0C09-489E-B295-F0795CFE3457}"/>
    <pc:docChg chg="custSel modSld">
      <pc:chgData name="Angela Bryant" userId="3526cf31-b8c3-4dbe-9958-ae3d9452250a" providerId="ADAL" clId="{E7BBAE88-0C09-489E-B295-F0795CFE3457}" dt="2024-05-24T20:27:01.027" v="410" actId="1035"/>
      <pc:docMkLst>
        <pc:docMk/>
      </pc:docMkLst>
      <pc:sldChg chg="addSp modSp">
        <pc:chgData name="Angela Bryant" userId="3526cf31-b8c3-4dbe-9958-ae3d9452250a" providerId="ADAL" clId="{E7BBAE88-0C09-489E-B295-F0795CFE3457}" dt="2024-05-24T20:18:48.852" v="23"/>
        <pc:sldMkLst>
          <pc:docMk/>
          <pc:sldMk cId="1595537834" sldId="257"/>
        </pc:sldMkLst>
        <pc:picChg chg="add mod">
          <ac:chgData name="Angela Bryant" userId="3526cf31-b8c3-4dbe-9958-ae3d9452250a" providerId="ADAL" clId="{E7BBAE88-0C09-489E-B295-F0795CFE3457}" dt="2024-05-24T20:18:38.743" v="22"/>
          <ac:picMkLst>
            <pc:docMk/>
            <pc:sldMk cId="1595537834" sldId="257"/>
            <ac:picMk id="3" creationId="{80969694-FBE7-0359-EC18-7D3F3B484814}"/>
          </ac:picMkLst>
        </pc:picChg>
        <pc:picChg chg="add mod">
          <ac:chgData name="Angela Bryant" userId="3526cf31-b8c3-4dbe-9958-ae3d9452250a" providerId="ADAL" clId="{E7BBAE88-0C09-489E-B295-F0795CFE3457}" dt="2024-05-24T20:18:48.852" v="23"/>
          <ac:picMkLst>
            <pc:docMk/>
            <pc:sldMk cId="1595537834" sldId="257"/>
            <ac:picMk id="4" creationId="{3D80E129-13B5-D201-67DD-CE08FB49BB6E}"/>
          </ac:picMkLst>
        </pc:picChg>
      </pc:sldChg>
      <pc:sldChg chg="addSp modSp">
        <pc:chgData name="Angela Bryant" userId="3526cf31-b8c3-4dbe-9958-ae3d9452250a" providerId="ADAL" clId="{E7BBAE88-0C09-489E-B295-F0795CFE3457}" dt="2024-05-24T20:19:05.286" v="27"/>
        <pc:sldMkLst>
          <pc:docMk/>
          <pc:sldMk cId="2094943596" sldId="258"/>
        </pc:sldMkLst>
        <pc:picChg chg="add mod">
          <ac:chgData name="Angela Bryant" userId="3526cf31-b8c3-4dbe-9958-ae3d9452250a" providerId="ADAL" clId="{E7BBAE88-0C09-489E-B295-F0795CFE3457}" dt="2024-05-24T20:19:05.286" v="27"/>
          <ac:picMkLst>
            <pc:docMk/>
            <pc:sldMk cId="2094943596" sldId="258"/>
            <ac:picMk id="4" creationId="{A00F31EC-366C-3343-E67A-CBFBB62CEF41}"/>
          </ac:picMkLst>
        </pc:picChg>
      </pc:sldChg>
      <pc:sldChg chg="addSp delSp modSp mod">
        <pc:chgData name="Angela Bryant" userId="3526cf31-b8c3-4dbe-9958-ae3d9452250a" providerId="ADAL" clId="{E7BBAE88-0C09-489E-B295-F0795CFE3457}" dt="2024-05-24T20:19:51.881" v="36" actId="478"/>
        <pc:sldMkLst>
          <pc:docMk/>
          <pc:sldMk cId="1988016117" sldId="259"/>
        </pc:sldMkLst>
        <pc:picChg chg="add mod">
          <ac:chgData name="Angela Bryant" userId="3526cf31-b8c3-4dbe-9958-ae3d9452250a" providerId="ADAL" clId="{E7BBAE88-0C09-489E-B295-F0795CFE3457}" dt="2024-05-24T20:19:00.312" v="26"/>
          <ac:picMkLst>
            <pc:docMk/>
            <pc:sldMk cId="1988016117" sldId="259"/>
            <ac:picMk id="2" creationId="{4179C9A6-C6C9-8BA0-F584-EA7442130E96}"/>
          </ac:picMkLst>
        </pc:picChg>
        <pc:picChg chg="del">
          <ac:chgData name="Angela Bryant" userId="3526cf31-b8c3-4dbe-9958-ae3d9452250a" providerId="ADAL" clId="{E7BBAE88-0C09-489E-B295-F0795CFE3457}" dt="2024-05-24T20:19:51.881" v="36" actId="478"/>
          <ac:picMkLst>
            <pc:docMk/>
            <pc:sldMk cId="1988016117" sldId="259"/>
            <ac:picMk id="4" creationId="{E46F6D5F-EC0E-4CD9-9E91-91A0C6353B6F}"/>
          </ac:picMkLst>
        </pc:picChg>
        <pc:picChg chg="add mod">
          <ac:chgData name="Angela Bryant" userId="3526cf31-b8c3-4dbe-9958-ae3d9452250a" providerId="ADAL" clId="{E7BBAE88-0C09-489E-B295-F0795CFE3457}" dt="2024-05-24T20:19:47.801" v="35"/>
          <ac:picMkLst>
            <pc:docMk/>
            <pc:sldMk cId="1988016117" sldId="259"/>
            <ac:picMk id="5" creationId="{159B18AB-FC08-9E4B-299C-3A31125D1874}"/>
          </ac:picMkLst>
        </pc:picChg>
      </pc:sldChg>
      <pc:sldChg chg="addSp delSp modSp mod">
        <pc:chgData name="Angela Bryant" userId="3526cf31-b8c3-4dbe-9958-ae3d9452250a" providerId="ADAL" clId="{E7BBAE88-0C09-489E-B295-F0795CFE3457}" dt="2024-05-24T20:19:30.710" v="33" actId="478"/>
        <pc:sldMkLst>
          <pc:docMk/>
          <pc:sldMk cId="1899821367" sldId="260"/>
        </pc:sldMkLst>
        <pc:picChg chg="add mod">
          <ac:chgData name="Angela Bryant" userId="3526cf31-b8c3-4dbe-9958-ae3d9452250a" providerId="ADAL" clId="{E7BBAE88-0C09-489E-B295-F0795CFE3457}" dt="2024-05-24T20:19:26.641" v="32"/>
          <ac:picMkLst>
            <pc:docMk/>
            <pc:sldMk cId="1899821367" sldId="260"/>
            <ac:picMk id="3" creationId="{AAAE44EE-61C3-1671-2C94-40D2F2D06ADB}"/>
          </ac:picMkLst>
        </pc:picChg>
        <pc:picChg chg="del">
          <ac:chgData name="Angela Bryant" userId="3526cf31-b8c3-4dbe-9958-ae3d9452250a" providerId="ADAL" clId="{E7BBAE88-0C09-489E-B295-F0795CFE3457}" dt="2024-05-24T20:19:30.710" v="33" actId="478"/>
          <ac:picMkLst>
            <pc:docMk/>
            <pc:sldMk cId="1899821367" sldId="260"/>
            <ac:picMk id="5" creationId="{8F51AD03-8E7E-450F-A30D-64521B3F0434}"/>
          </ac:picMkLst>
        </pc:picChg>
      </pc:sldChg>
      <pc:sldChg chg="addSp modSp">
        <pc:chgData name="Angela Bryant" userId="3526cf31-b8c3-4dbe-9958-ae3d9452250a" providerId="ADAL" clId="{E7BBAE88-0C09-489E-B295-F0795CFE3457}" dt="2024-05-24T20:18:56.780" v="25"/>
        <pc:sldMkLst>
          <pc:docMk/>
          <pc:sldMk cId="0" sldId="261"/>
        </pc:sldMkLst>
        <pc:picChg chg="add mod">
          <ac:chgData name="Angela Bryant" userId="3526cf31-b8c3-4dbe-9958-ae3d9452250a" providerId="ADAL" clId="{E7BBAE88-0C09-489E-B295-F0795CFE3457}" dt="2024-05-24T20:18:56.780" v="25"/>
          <ac:picMkLst>
            <pc:docMk/>
            <pc:sldMk cId="0" sldId="261"/>
            <ac:picMk id="2" creationId="{DE05EA24-7A69-A88B-0289-B0C12A6E50B8}"/>
          </ac:picMkLst>
        </pc:picChg>
      </pc:sldChg>
      <pc:sldChg chg="addSp modSp mod">
        <pc:chgData name="Angela Bryant" userId="3526cf31-b8c3-4dbe-9958-ae3d9452250a" providerId="ADAL" clId="{E7BBAE88-0C09-489E-B295-F0795CFE3457}" dt="2024-05-24T20:27:01.027" v="410" actId="1035"/>
        <pc:sldMkLst>
          <pc:docMk/>
          <pc:sldMk cId="1232129524" sldId="263"/>
        </pc:sldMkLst>
        <pc:graphicFrameChg chg="mod">
          <ac:chgData name="Angela Bryant" userId="3526cf31-b8c3-4dbe-9958-ae3d9452250a" providerId="ADAL" clId="{E7BBAE88-0C09-489E-B295-F0795CFE3457}" dt="2024-05-24T20:27:01.027" v="410" actId="1035"/>
          <ac:graphicFrameMkLst>
            <pc:docMk/>
            <pc:sldMk cId="1232129524" sldId="263"/>
            <ac:graphicFrameMk id="25" creationId="{0AF52DA1-0BC2-4FF2-8475-D7BDF0167E4E}"/>
          </ac:graphicFrameMkLst>
        </pc:graphicFrameChg>
        <pc:picChg chg="add mod">
          <ac:chgData name="Angela Bryant" userId="3526cf31-b8c3-4dbe-9958-ae3d9452250a" providerId="ADAL" clId="{E7BBAE88-0C09-489E-B295-F0795CFE3457}" dt="2024-05-24T20:19:35.331" v="34"/>
          <ac:picMkLst>
            <pc:docMk/>
            <pc:sldMk cId="1232129524" sldId="263"/>
            <ac:picMk id="2" creationId="{5D1A6C5F-3F2D-F1E0-FF0E-0A13C3D43D63}"/>
          </ac:picMkLst>
        </pc:picChg>
      </pc:sldChg>
      <pc:sldChg chg="addSp modSp">
        <pc:chgData name="Angela Bryant" userId="3526cf31-b8c3-4dbe-9958-ae3d9452250a" providerId="ADAL" clId="{E7BBAE88-0C09-489E-B295-F0795CFE3457}" dt="2024-05-24T20:19:20.236" v="30"/>
        <pc:sldMkLst>
          <pc:docMk/>
          <pc:sldMk cId="1973718682" sldId="265"/>
        </pc:sldMkLst>
        <pc:picChg chg="add mod">
          <ac:chgData name="Angela Bryant" userId="3526cf31-b8c3-4dbe-9958-ae3d9452250a" providerId="ADAL" clId="{E7BBAE88-0C09-489E-B295-F0795CFE3457}" dt="2024-05-24T20:19:20.236" v="30"/>
          <ac:picMkLst>
            <pc:docMk/>
            <pc:sldMk cId="1973718682" sldId="265"/>
            <ac:picMk id="3" creationId="{73AA6140-A0E2-2DFF-464A-AA26404E5D5E}"/>
          </ac:picMkLst>
        </pc:picChg>
      </pc:sldChg>
      <pc:sldChg chg="addSp delSp modSp mod">
        <pc:chgData name="Angela Bryant" userId="3526cf31-b8c3-4dbe-9958-ae3d9452250a" providerId="ADAL" clId="{E7BBAE88-0C09-489E-B295-F0795CFE3457}" dt="2024-05-24T20:19:16.620" v="29" actId="478"/>
        <pc:sldMkLst>
          <pc:docMk/>
          <pc:sldMk cId="1443273300" sldId="299"/>
        </pc:sldMkLst>
        <pc:picChg chg="add mod">
          <ac:chgData name="Angela Bryant" userId="3526cf31-b8c3-4dbe-9958-ae3d9452250a" providerId="ADAL" clId="{E7BBAE88-0C09-489E-B295-F0795CFE3457}" dt="2024-05-24T20:19:11.754" v="28"/>
          <ac:picMkLst>
            <pc:docMk/>
            <pc:sldMk cId="1443273300" sldId="299"/>
            <ac:picMk id="2" creationId="{22DC13A7-BDD8-8889-E235-7449D4DA1D94}"/>
          </ac:picMkLst>
        </pc:picChg>
        <pc:picChg chg="del">
          <ac:chgData name="Angela Bryant" userId="3526cf31-b8c3-4dbe-9958-ae3d9452250a" providerId="ADAL" clId="{E7BBAE88-0C09-489E-B295-F0795CFE3457}" dt="2024-05-24T20:19:16.620" v="29" actId="478"/>
          <ac:picMkLst>
            <pc:docMk/>
            <pc:sldMk cId="1443273300" sldId="299"/>
            <ac:picMk id="11" creationId="{B96D422E-77E2-4D36-98B8-A1A56F61DDF9}"/>
          </ac:picMkLst>
        </pc:picChg>
      </pc:sldChg>
      <pc:sldChg chg="addSp modSp">
        <pc:chgData name="Angela Bryant" userId="3526cf31-b8c3-4dbe-9958-ae3d9452250a" providerId="ADAL" clId="{E7BBAE88-0C09-489E-B295-F0795CFE3457}" dt="2024-05-24T20:19:23.386" v="31"/>
        <pc:sldMkLst>
          <pc:docMk/>
          <pc:sldMk cId="0" sldId="300"/>
        </pc:sldMkLst>
        <pc:picChg chg="add mod">
          <ac:chgData name="Angela Bryant" userId="3526cf31-b8c3-4dbe-9958-ae3d9452250a" providerId="ADAL" clId="{E7BBAE88-0C09-489E-B295-F0795CFE3457}" dt="2024-05-24T20:19:23.386" v="31"/>
          <ac:picMkLst>
            <pc:docMk/>
            <pc:sldMk cId="0" sldId="300"/>
            <ac:picMk id="3" creationId="{E4DF4E95-9ED6-EB38-7B81-FDD9594B3D03}"/>
          </ac:picMkLst>
        </pc:picChg>
      </pc:sldChg>
      <pc:sldChg chg="addSp modSp">
        <pc:chgData name="Angela Bryant" userId="3526cf31-b8c3-4dbe-9958-ae3d9452250a" providerId="ADAL" clId="{E7BBAE88-0C09-489E-B295-F0795CFE3457}" dt="2024-05-24T20:18:53.280" v="24"/>
        <pc:sldMkLst>
          <pc:docMk/>
          <pc:sldMk cId="2160061113" sldId="301"/>
        </pc:sldMkLst>
        <pc:picChg chg="add mod">
          <ac:chgData name="Angela Bryant" userId="3526cf31-b8c3-4dbe-9958-ae3d9452250a" providerId="ADAL" clId="{E7BBAE88-0C09-489E-B295-F0795CFE3457}" dt="2024-05-24T20:18:53.280" v="24"/>
          <ac:picMkLst>
            <pc:docMk/>
            <pc:sldMk cId="2160061113" sldId="301"/>
            <ac:picMk id="3" creationId="{533EC44F-3FD9-DA95-40C8-5BD8C0207266}"/>
          </ac:picMkLst>
        </pc:picChg>
      </pc:sldChg>
    </pc:docChg>
  </pc:docChgLst>
</pc:chgInfo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mailto:tjones01@savannahga.gov" TargetMode="External"/><Relationship Id="rId2" Type="http://schemas.openxmlformats.org/officeDocument/2006/relationships/hyperlink" Target="mailto:Angela.Bryant@savannahga.gov@savannahga.gov" TargetMode="External"/><Relationship Id="rId1" Type="http://schemas.openxmlformats.org/officeDocument/2006/relationships/hyperlink" Target="mailto:bveiock@savannahga.gov" TargetMode="External"/><Relationship Id="rId4" Type="http://schemas.openxmlformats.org/officeDocument/2006/relationships/hyperlink" Target="mailto:Krystal.Karban@savannahga.gov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mailto:Krystal.Karban@savannahga.gov" TargetMode="External"/><Relationship Id="rId2" Type="http://schemas.openxmlformats.org/officeDocument/2006/relationships/hyperlink" Target="mailto:Angela.Bryant@savannahga.gov@savannahga.gov" TargetMode="External"/><Relationship Id="rId1" Type="http://schemas.openxmlformats.org/officeDocument/2006/relationships/hyperlink" Target="mailto:bveiock@savannahga.gov" TargetMode="External"/><Relationship Id="rId4" Type="http://schemas.openxmlformats.org/officeDocument/2006/relationships/hyperlink" Target="mailto:tjones01@savannahga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D102A-455F-4B2E-9E18-FEAFAA80C1EB}" type="doc">
      <dgm:prSet loTypeId="urn:microsoft.com/office/officeart/2005/8/layout/balance1" loCatId="relationship" qsTypeId="urn:microsoft.com/office/officeart/2005/8/quickstyle/3d4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9D18EDA-E34B-46A8-A81D-A3EF07FDCF9C}" type="parTrans" cxnId="{5ACB3C47-3FE3-453D-AE4A-EC047F0696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8801AF-15D5-4F65-94CC-1675978C0913}">
      <dgm:prSet phldrT="[Text]"/>
      <dgm:spPr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en-US" b="1">
              <a:solidFill>
                <a:schemeClr val="tx1"/>
              </a:solidFill>
              <a:latin typeface="Georgia" panose="02040502050405020303" pitchFamily="18" charset="0"/>
            </a:rPr>
            <a:t>401K</a:t>
          </a:r>
        </a:p>
      </dgm:t>
    </dgm:pt>
    <dgm:pt modelId="{87BA00E3-8094-44AC-84DE-A15E91B97BA1}" type="parTrans" cxnId="{A955FC52-1196-4F06-8435-15BD27F732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E78193-4463-4B10-ADE2-B39806147656}">
      <dgm:prSet phldrT="[Text]"/>
      <dgm:spPr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n-US">
              <a:solidFill>
                <a:schemeClr val="tx1"/>
              </a:solidFill>
              <a:latin typeface="Georgia Pro" panose="02040502050405020303" pitchFamily="18" charset="0"/>
            </a:rPr>
            <a:t>Could run out when you have used all the $100,000</a:t>
          </a:r>
        </a:p>
      </dgm:t>
    </dgm:pt>
    <dgm:pt modelId="{DB3FA43B-3BCE-45A9-95F6-E0CC271EA295}" type="sibTrans" cxnId="{A955FC52-1196-4F06-8435-15BD27F732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64462A-1D41-4885-A86F-C5233677261E}" type="parTrans" cxnId="{B9249ED7-7B94-42B7-A4DB-2C4887C0E2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4804CF-66D0-455C-B66D-A7430C5200B7}">
      <dgm:prSet phldrT="[Text]"/>
      <dgm:spPr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n-US">
              <a:solidFill>
                <a:schemeClr val="tx1"/>
              </a:solidFill>
              <a:latin typeface="Georgia Pro" panose="02040502050405020303" pitchFamily="18" charset="0"/>
            </a:rPr>
            <a:t>$100,000 invested in the 401K plan</a:t>
          </a:r>
        </a:p>
      </dgm:t>
    </dgm:pt>
    <dgm:pt modelId="{22BAD222-6E48-42BE-8C2D-A2637CAF4C53}" type="sibTrans" cxnId="{B9249ED7-7B94-42B7-A4DB-2C4887C0E2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A9BBCB-2118-4743-8CF2-CE58A821BA0A}" type="sibTrans" cxnId="{5ACB3C47-3FE3-453D-AE4A-EC047F0696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1C9E34-D581-4767-A02F-DCDC13C2CC5C}" type="parTrans" cxnId="{9C04E33C-AC43-482D-9F6C-B9B3FB38AF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9F41CD-6003-4A59-99CC-DC1BBB53039A}">
      <dgm:prSet phldrT="[Text]"/>
      <dgm:spPr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en-US" b="1">
              <a:solidFill>
                <a:schemeClr val="tx1"/>
              </a:solidFill>
              <a:latin typeface="Georgia" panose="02040502050405020303" pitchFamily="18" charset="0"/>
            </a:rPr>
            <a:t>Defined Benefit Plan</a:t>
          </a:r>
        </a:p>
      </dgm:t>
    </dgm:pt>
    <dgm:pt modelId="{A983E889-60E1-4E25-A75B-EBA4BECBEC40}" type="parTrans" cxnId="{AE56893A-0D2E-4624-B52A-E9260C92B5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142B5D-5704-4FEE-901E-169B187AD280}">
      <dgm:prSet phldrT="[Text]"/>
      <dgm:spPr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n-US">
              <a:solidFill>
                <a:schemeClr val="tx1"/>
              </a:solidFill>
              <a:latin typeface="Georgia Pro" panose="02040502050405020303" pitchFamily="18" charset="0"/>
            </a:rPr>
            <a:t>In Five Years = $150,000</a:t>
          </a:r>
        </a:p>
      </dgm:t>
    </dgm:pt>
    <dgm:pt modelId="{DD6FF46C-077E-41BA-84AA-FB8558782F0B}" type="sibTrans" cxnId="{AE56893A-0D2E-4624-B52A-E9260C92B5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EE4DA1-D8AD-44F9-9419-89CF693078D3}" type="parTrans" cxnId="{FBB9F05A-EB0E-4143-86BF-4AA1ED0584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C5224A-138C-45C1-8FAE-C44A3E74191C}">
      <dgm:prSet phldrT="[Text]"/>
      <dgm:spPr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n-US">
              <a:solidFill>
                <a:schemeClr val="tx1"/>
              </a:solidFill>
              <a:latin typeface="Georgia Pro" panose="02040502050405020303" pitchFamily="18" charset="0"/>
            </a:rPr>
            <a:t>Collect $2,500 monthly</a:t>
          </a:r>
        </a:p>
      </dgm:t>
    </dgm:pt>
    <dgm:pt modelId="{7149F9C2-8E43-4C61-A9F6-3FF6E84D7C77}" type="sibTrans" cxnId="{FBB9F05A-EB0E-4143-86BF-4AA1ED0584B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C29B69-EFC4-416D-980C-8ED5031A1F56}" type="parTrans" cxnId="{36EB57F3-1B81-4684-90BE-C7706D78EE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7B7B10-15AE-4675-A5DC-993A9547CCE7}">
      <dgm:prSet phldrT="[Text]"/>
      <dgm:spPr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n-US">
              <a:solidFill>
                <a:schemeClr val="tx1"/>
              </a:solidFill>
              <a:latin typeface="Georgia Pro" panose="02040502050405020303" pitchFamily="18" charset="0"/>
            </a:rPr>
            <a:t>Contribute $50,000</a:t>
          </a:r>
        </a:p>
      </dgm:t>
    </dgm:pt>
    <dgm:pt modelId="{A2EDF23F-EF83-4483-9D59-4B6C5B4A16F5}" type="sibTrans" cxnId="{36EB57F3-1B81-4684-90BE-C7706D78EE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A10481-AFBC-4FAE-AC9F-0D1ADD9F824F}" type="sibTrans" cxnId="{9C04E33C-AC43-482D-9F6C-B9B3FB38AF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83DFC0-1152-4507-B3D3-E5977A439CBC}" type="pres">
      <dgm:prSet presAssocID="{4B8D102A-455F-4B2E-9E18-FEAFAA80C1EB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2CE0FFD1-A057-4ED7-B25F-5D119C83F1A1}" type="pres">
      <dgm:prSet presAssocID="{4B8D102A-455F-4B2E-9E18-FEAFAA80C1EB}" presName="dummyMaxCanvas" presStyleCnt="0"/>
      <dgm:spPr/>
    </dgm:pt>
    <dgm:pt modelId="{554B8919-2A61-4DC6-B6F3-A32D732F3524}" type="pres">
      <dgm:prSet presAssocID="{4B8D102A-455F-4B2E-9E18-FEAFAA80C1EB}" presName="parentComposite" presStyleCnt="0"/>
      <dgm:spPr/>
    </dgm:pt>
    <dgm:pt modelId="{3B8F18E7-793A-42E8-AFDA-4DCAF4B2150E}" type="pres">
      <dgm:prSet presAssocID="{4B8D102A-455F-4B2E-9E18-FEAFAA80C1EB}" presName="parent1" presStyleLbl="alignAccFollowNode1" presStyleIdx="0" presStyleCnt="4">
        <dgm:presLayoutVars>
          <dgm:chMax val="4"/>
        </dgm:presLayoutVars>
      </dgm:prSet>
      <dgm:spPr/>
    </dgm:pt>
    <dgm:pt modelId="{38A367B3-0ACF-4DCD-9674-537829530774}" type="pres">
      <dgm:prSet presAssocID="{4B8D102A-455F-4B2E-9E18-FEAFAA80C1EB}" presName="parent2" presStyleLbl="alignAccFollowNode1" presStyleIdx="1" presStyleCnt="4">
        <dgm:presLayoutVars>
          <dgm:chMax val="4"/>
        </dgm:presLayoutVars>
      </dgm:prSet>
      <dgm:spPr/>
    </dgm:pt>
    <dgm:pt modelId="{4E2041DA-F4C9-4D70-84FF-1CF95E53B311}" type="pres">
      <dgm:prSet presAssocID="{4B8D102A-455F-4B2E-9E18-FEAFAA80C1EB}" presName="childrenComposite" presStyleCnt="0"/>
      <dgm:spPr/>
    </dgm:pt>
    <dgm:pt modelId="{BDB9A6D0-54E2-41BE-923D-21374D30A37E}" type="pres">
      <dgm:prSet presAssocID="{4B8D102A-455F-4B2E-9E18-FEAFAA80C1EB}" presName="dummyMaxCanvas_ChildArea" presStyleCnt="0"/>
      <dgm:spPr/>
    </dgm:pt>
    <dgm:pt modelId="{40A46D67-2C13-4ABE-ABEC-D5DE1E3948A6}" type="pres">
      <dgm:prSet presAssocID="{4B8D102A-455F-4B2E-9E18-FEAFAA80C1EB}" presName="fulcrum" presStyleLbl="alignAccFollowNode1" presStyleIdx="2" presStyleCnt="4"/>
      <dgm:spPr/>
    </dgm:pt>
    <dgm:pt modelId="{8439621C-0826-46D4-AA5A-8AFBA4A114CB}" type="pres">
      <dgm:prSet presAssocID="{4B8D102A-455F-4B2E-9E18-FEAFAA80C1EB}" presName="balance_23" presStyleLbl="alignAccFollowNode1" presStyleIdx="3" presStyleCnt="4">
        <dgm:presLayoutVars>
          <dgm:bulletEnabled val="1"/>
        </dgm:presLayoutVars>
      </dgm:prSet>
      <dgm:spPr/>
    </dgm:pt>
    <dgm:pt modelId="{12B7638B-9908-4869-8562-2BD4D4CAAE16}" type="pres">
      <dgm:prSet presAssocID="{4B8D102A-455F-4B2E-9E18-FEAFAA80C1EB}" presName="right_23_1" presStyleLbl="node1" presStyleIdx="0" presStyleCnt="5">
        <dgm:presLayoutVars>
          <dgm:bulletEnabled val="1"/>
        </dgm:presLayoutVars>
      </dgm:prSet>
      <dgm:spPr/>
    </dgm:pt>
    <dgm:pt modelId="{5C5A56A2-16AC-43B7-BE62-BE5FD40FAFB7}" type="pres">
      <dgm:prSet presAssocID="{4B8D102A-455F-4B2E-9E18-FEAFAA80C1EB}" presName="right_23_2" presStyleLbl="node1" presStyleIdx="1" presStyleCnt="5">
        <dgm:presLayoutVars>
          <dgm:bulletEnabled val="1"/>
        </dgm:presLayoutVars>
      </dgm:prSet>
      <dgm:spPr/>
    </dgm:pt>
    <dgm:pt modelId="{A38DD35E-C826-4FFA-93E1-1B26B5EDBC0F}" type="pres">
      <dgm:prSet presAssocID="{4B8D102A-455F-4B2E-9E18-FEAFAA80C1EB}" presName="right_23_3" presStyleLbl="node1" presStyleIdx="2" presStyleCnt="5">
        <dgm:presLayoutVars>
          <dgm:bulletEnabled val="1"/>
        </dgm:presLayoutVars>
      </dgm:prSet>
      <dgm:spPr/>
    </dgm:pt>
    <dgm:pt modelId="{31A9334C-F3BB-46D6-9C64-8223A16F31C4}" type="pres">
      <dgm:prSet presAssocID="{4B8D102A-455F-4B2E-9E18-FEAFAA80C1EB}" presName="left_23_1" presStyleLbl="node1" presStyleIdx="3" presStyleCnt="5">
        <dgm:presLayoutVars>
          <dgm:bulletEnabled val="1"/>
        </dgm:presLayoutVars>
      </dgm:prSet>
      <dgm:spPr/>
    </dgm:pt>
    <dgm:pt modelId="{F0828F24-0441-4DF9-B443-B2DEDB1333EA}" type="pres">
      <dgm:prSet presAssocID="{4B8D102A-455F-4B2E-9E18-FEAFAA80C1EB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D899D510-327F-4290-A411-DB80EED2976A}" type="presOf" srcId="{10C5224A-138C-45C1-8FAE-C44A3E74191C}" destId="{5C5A56A2-16AC-43B7-BE62-BE5FD40FAFB7}" srcOrd="0" destOrd="0" presId="urn:microsoft.com/office/officeart/2005/8/layout/balance1"/>
    <dgm:cxn modelId="{AE56893A-0D2E-4624-B52A-E9260C92B550}" srcId="{439F41CD-6003-4A59-99CC-DC1BBB53039A}" destId="{4F142B5D-5704-4FEE-901E-169B187AD280}" srcOrd="0" destOrd="0" parTransId="{A983E889-60E1-4E25-A75B-EBA4BECBEC40}" sibTransId="{DD6FF46C-077E-41BA-84AA-FB8558782F0B}"/>
    <dgm:cxn modelId="{9C04E33C-AC43-482D-9F6C-B9B3FB38AF16}" srcId="{4B8D102A-455F-4B2E-9E18-FEAFAA80C1EB}" destId="{439F41CD-6003-4A59-99CC-DC1BBB53039A}" srcOrd="1" destOrd="0" parTransId="{631C9E34-D581-4767-A02F-DCDC13C2CC5C}" sibTransId="{04A10481-AFBC-4FAE-AC9F-0D1ADD9F824F}"/>
    <dgm:cxn modelId="{5ACB3C47-3FE3-453D-AE4A-EC047F0696C4}" srcId="{4B8D102A-455F-4B2E-9E18-FEAFAA80C1EB}" destId="{EE8801AF-15D5-4F65-94CC-1675978C0913}" srcOrd="0" destOrd="0" parTransId="{D9D18EDA-E34B-46A8-A81D-A3EF07FDCF9C}" sibTransId="{3FA9BBCB-2118-4743-8CF2-CE58A821BA0A}"/>
    <dgm:cxn modelId="{A955FC52-1196-4F06-8435-15BD27F7327A}" srcId="{EE8801AF-15D5-4F65-94CC-1675978C0913}" destId="{DCE78193-4463-4B10-ADE2-B39806147656}" srcOrd="0" destOrd="0" parTransId="{87BA00E3-8094-44AC-84DE-A15E91B97BA1}" sibTransId="{DB3FA43B-3BCE-45A9-95F6-E0CC271EA295}"/>
    <dgm:cxn modelId="{D2DD9674-1F89-4B0D-AF45-11C531F85666}" type="presOf" srcId="{4B8D102A-455F-4B2E-9E18-FEAFAA80C1EB}" destId="{4483DFC0-1152-4507-B3D3-E5977A439CBC}" srcOrd="0" destOrd="0" presId="urn:microsoft.com/office/officeart/2005/8/layout/balance1"/>
    <dgm:cxn modelId="{6CC5F977-8303-4B0B-AC1D-E6F0FA7F0CD8}" type="presOf" srcId="{DCE78193-4463-4B10-ADE2-B39806147656}" destId="{31A9334C-F3BB-46D6-9C64-8223A16F31C4}" srcOrd="0" destOrd="0" presId="urn:microsoft.com/office/officeart/2005/8/layout/balance1"/>
    <dgm:cxn modelId="{FBB9F05A-EB0E-4143-86BF-4AA1ED0584B0}" srcId="{439F41CD-6003-4A59-99CC-DC1BBB53039A}" destId="{10C5224A-138C-45C1-8FAE-C44A3E74191C}" srcOrd="1" destOrd="0" parTransId="{3CEE4DA1-D8AD-44F9-9419-89CF693078D3}" sibTransId="{7149F9C2-8E43-4C61-A9F6-3FF6E84D7C77}"/>
    <dgm:cxn modelId="{052A9B7C-5D10-4C69-8779-BDB62FF193A8}" type="presOf" srcId="{EE8801AF-15D5-4F65-94CC-1675978C0913}" destId="{3B8F18E7-793A-42E8-AFDA-4DCAF4B2150E}" srcOrd="0" destOrd="0" presId="urn:microsoft.com/office/officeart/2005/8/layout/balance1"/>
    <dgm:cxn modelId="{B9249ED7-7B94-42B7-A4DB-2C4887C0E219}" srcId="{EE8801AF-15D5-4F65-94CC-1675978C0913}" destId="{964804CF-66D0-455C-B66D-A7430C5200B7}" srcOrd="1" destOrd="0" parTransId="{D364462A-1D41-4885-A86F-C5233677261E}" sibTransId="{22BAD222-6E48-42BE-8C2D-A2637CAF4C53}"/>
    <dgm:cxn modelId="{172672EC-9231-4DA8-8D42-800178085C95}" type="presOf" srcId="{4F142B5D-5704-4FEE-901E-169B187AD280}" destId="{12B7638B-9908-4869-8562-2BD4D4CAAE16}" srcOrd="0" destOrd="0" presId="urn:microsoft.com/office/officeart/2005/8/layout/balance1"/>
    <dgm:cxn modelId="{7AAEE2EE-AA05-4A26-84A2-2D4FB065C4B3}" type="presOf" srcId="{964804CF-66D0-455C-B66D-A7430C5200B7}" destId="{F0828F24-0441-4DF9-B443-B2DEDB1333EA}" srcOrd="0" destOrd="0" presId="urn:microsoft.com/office/officeart/2005/8/layout/balance1"/>
    <dgm:cxn modelId="{A7FD9CF1-436F-4A3A-B3E0-6E8D8A85B758}" type="presOf" srcId="{8D7B7B10-15AE-4675-A5DC-993A9547CCE7}" destId="{A38DD35E-C826-4FFA-93E1-1B26B5EDBC0F}" srcOrd="0" destOrd="0" presId="urn:microsoft.com/office/officeart/2005/8/layout/balance1"/>
    <dgm:cxn modelId="{9DCD38F2-7A65-4458-A5E8-C92D3EB320F8}" type="presOf" srcId="{439F41CD-6003-4A59-99CC-DC1BBB53039A}" destId="{38A367B3-0ACF-4DCD-9674-537829530774}" srcOrd="0" destOrd="0" presId="urn:microsoft.com/office/officeart/2005/8/layout/balance1"/>
    <dgm:cxn modelId="{36EB57F3-1B81-4684-90BE-C7706D78EEAD}" srcId="{439F41CD-6003-4A59-99CC-DC1BBB53039A}" destId="{8D7B7B10-15AE-4675-A5DC-993A9547CCE7}" srcOrd="2" destOrd="0" parTransId="{18C29B69-EFC4-416D-980C-8ED5031A1F56}" sibTransId="{A2EDF23F-EF83-4483-9D59-4B6C5B4A16F5}"/>
    <dgm:cxn modelId="{26F441D3-806D-405B-8540-F5CC760479C0}" type="presParOf" srcId="{4483DFC0-1152-4507-B3D3-E5977A439CBC}" destId="{2CE0FFD1-A057-4ED7-B25F-5D119C83F1A1}" srcOrd="0" destOrd="0" presId="urn:microsoft.com/office/officeart/2005/8/layout/balance1"/>
    <dgm:cxn modelId="{CCBEA3AE-AB48-4CFF-BFE4-9D6C4A63AF4B}" type="presParOf" srcId="{4483DFC0-1152-4507-B3D3-E5977A439CBC}" destId="{554B8919-2A61-4DC6-B6F3-A32D732F3524}" srcOrd="1" destOrd="0" presId="urn:microsoft.com/office/officeart/2005/8/layout/balance1"/>
    <dgm:cxn modelId="{DDC75845-22C3-45B7-9E0F-2551A6365A5B}" type="presParOf" srcId="{554B8919-2A61-4DC6-B6F3-A32D732F3524}" destId="{3B8F18E7-793A-42E8-AFDA-4DCAF4B2150E}" srcOrd="0" destOrd="0" presId="urn:microsoft.com/office/officeart/2005/8/layout/balance1"/>
    <dgm:cxn modelId="{8DCC461C-4556-4BFD-9AC7-0E75CEC9BD9E}" type="presParOf" srcId="{554B8919-2A61-4DC6-B6F3-A32D732F3524}" destId="{38A367B3-0ACF-4DCD-9674-537829530774}" srcOrd="1" destOrd="0" presId="urn:microsoft.com/office/officeart/2005/8/layout/balance1"/>
    <dgm:cxn modelId="{8C44D36D-2899-48D4-809E-3726B16A68DE}" type="presParOf" srcId="{4483DFC0-1152-4507-B3D3-E5977A439CBC}" destId="{4E2041DA-F4C9-4D70-84FF-1CF95E53B311}" srcOrd="2" destOrd="0" presId="urn:microsoft.com/office/officeart/2005/8/layout/balance1"/>
    <dgm:cxn modelId="{312D75D3-99C9-41CE-B200-FC112868A598}" type="presParOf" srcId="{4E2041DA-F4C9-4D70-84FF-1CF95E53B311}" destId="{BDB9A6D0-54E2-41BE-923D-21374D30A37E}" srcOrd="0" destOrd="0" presId="urn:microsoft.com/office/officeart/2005/8/layout/balance1"/>
    <dgm:cxn modelId="{290B1803-9D3D-4379-8757-02A95D7F8149}" type="presParOf" srcId="{4E2041DA-F4C9-4D70-84FF-1CF95E53B311}" destId="{40A46D67-2C13-4ABE-ABEC-D5DE1E3948A6}" srcOrd="1" destOrd="0" presId="urn:microsoft.com/office/officeart/2005/8/layout/balance1"/>
    <dgm:cxn modelId="{04B48698-9972-4CF8-B8B3-B3BB18219380}" type="presParOf" srcId="{4E2041DA-F4C9-4D70-84FF-1CF95E53B311}" destId="{8439621C-0826-46D4-AA5A-8AFBA4A114CB}" srcOrd="2" destOrd="0" presId="urn:microsoft.com/office/officeart/2005/8/layout/balance1"/>
    <dgm:cxn modelId="{5483E734-1BC7-420F-878F-A7FA1DE6AE52}" type="presParOf" srcId="{4E2041DA-F4C9-4D70-84FF-1CF95E53B311}" destId="{12B7638B-9908-4869-8562-2BD4D4CAAE16}" srcOrd="3" destOrd="0" presId="urn:microsoft.com/office/officeart/2005/8/layout/balance1"/>
    <dgm:cxn modelId="{AF38DEF1-611F-4215-BEAD-4E7C9D1D06C0}" type="presParOf" srcId="{4E2041DA-F4C9-4D70-84FF-1CF95E53B311}" destId="{5C5A56A2-16AC-43B7-BE62-BE5FD40FAFB7}" srcOrd="4" destOrd="0" presId="urn:microsoft.com/office/officeart/2005/8/layout/balance1"/>
    <dgm:cxn modelId="{D55D002D-BE73-4367-A046-2E0A684894A1}" type="presParOf" srcId="{4E2041DA-F4C9-4D70-84FF-1CF95E53B311}" destId="{A38DD35E-C826-4FFA-93E1-1B26B5EDBC0F}" srcOrd="5" destOrd="0" presId="urn:microsoft.com/office/officeart/2005/8/layout/balance1"/>
    <dgm:cxn modelId="{8A1C80E0-E58F-44E9-AF20-D0C59B3BAC3B}" type="presParOf" srcId="{4E2041DA-F4C9-4D70-84FF-1CF95E53B311}" destId="{31A9334C-F3BB-46D6-9C64-8223A16F31C4}" srcOrd="6" destOrd="0" presId="urn:microsoft.com/office/officeart/2005/8/layout/balance1"/>
    <dgm:cxn modelId="{DAF68173-9F22-46F8-81CE-6DB6C86C157D}" type="presParOf" srcId="{4E2041DA-F4C9-4D70-84FF-1CF95E53B311}" destId="{F0828F24-0441-4DF9-B443-B2DEDB1333EA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260F64-6016-44FD-8010-56DFC64F73F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73A5B2-3D60-40A4-86FA-061CEB3B406F}" type="parTrans" cxnId="{329AEC38-7984-4DAB-9045-993FB19A8481}">
      <dgm:prSet/>
      <dgm:spPr/>
      <dgm:t>
        <a:bodyPr/>
        <a:lstStyle/>
        <a:p>
          <a:endParaRPr lang="en-US"/>
        </a:p>
      </dgm:t>
    </dgm:pt>
    <dgm:pt modelId="{F0AE48F6-26E0-45A2-9111-55214F5DA115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>
            <a:spcAft>
              <a:spcPct val="0"/>
            </a:spcAft>
          </a:pPr>
          <a:r>
            <a:rPr lang="en-US" sz="2800" dirty="0">
              <a:latin typeface="Georgia" panose="02040502050405020303" pitchFamily="18" charset="0"/>
            </a:rPr>
            <a:t>Service </a:t>
          </a:r>
        </a:p>
        <a:p>
          <a:pPr>
            <a:spcAft>
              <a:spcPct val="0"/>
            </a:spcAft>
          </a:pPr>
          <a:r>
            <a:rPr lang="en-US" sz="2800" dirty="0">
              <a:latin typeface="Georgia" panose="02040502050405020303" pitchFamily="18" charset="0"/>
            </a:rPr>
            <a:t>Prior </a:t>
          </a:r>
        </a:p>
        <a:p>
          <a:pPr>
            <a:spcAft>
              <a:spcPct val="35000"/>
            </a:spcAft>
          </a:pPr>
          <a:r>
            <a:rPr lang="en-US" sz="2800" dirty="0">
              <a:latin typeface="Georgia" panose="02040502050405020303" pitchFamily="18" charset="0"/>
            </a:rPr>
            <a:t>to 2000</a:t>
          </a:r>
          <a:endParaRPr lang="en-US" sz="1200" dirty="0">
            <a:latin typeface="Georgia" panose="02040502050405020303" pitchFamily="18" charset="0"/>
          </a:endParaRPr>
        </a:p>
      </dgm:t>
    </dgm:pt>
    <dgm:pt modelId="{807E06EA-4E44-4D51-A657-692AE676D6FB}" type="sibTrans" cxnId="{329AEC38-7984-4DAB-9045-993FB19A8481}">
      <dgm:prSet/>
      <dgm:spPr>
        <a:solidFill>
          <a:srgbClr val="ED7D31"/>
        </a:solidFill>
      </dgm:spPr>
      <dgm:t>
        <a:bodyPr/>
        <a:lstStyle/>
        <a:p>
          <a:endParaRPr lang="en-US"/>
        </a:p>
      </dgm:t>
    </dgm:pt>
    <dgm:pt modelId="{77E718CF-418E-4514-A978-606F92D4C777}" type="pres">
      <dgm:prSet presAssocID="{E6260F64-6016-44FD-8010-56DFC64F73F8}" presName="diagram" presStyleCnt="0">
        <dgm:presLayoutVars>
          <dgm:dir/>
          <dgm:resizeHandles val="exact"/>
        </dgm:presLayoutVars>
      </dgm:prSet>
      <dgm:spPr/>
    </dgm:pt>
    <dgm:pt modelId="{0EF98D7A-DA9F-4CCA-8E7B-28ED638BD681}" type="pres">
      <dgm:prSet presAssocID="{F0AE48F6-26E0-45A2-9111-55214F5DA115}" presName="node" presStyleLbl="node1" presStyleIdx="0" presStyleCnt="1" custLinFactNeighborX="-31" custLinFactNeighborY="-50">
        <dgm:presLayoutVars>
          <dgm:bulletEnabled val="1"/>
        </dgm:presLayoutVars>
      </dgm:prSet>
      <dgm:spPr/>
    </dgm:pt>
  </dgm:ptLst>
  <dgm:cxnLst>
    <dgm:cxn modelId="{329AEC38-7984-4DAB-9045-993FB19A8481}" srcId="{E6260F64-6016-44FD-8010-56DFC64F73F8}" destId="{F0AE48F6-26E0-45A2-9111-55214F5DA115}" srcOrd="0" destOrd="0" parTransId="{D173A5B2-3D60-40A4-86FA-061CEB3B406F}" sibTransId="{807E06EA-4E44-4D51-A657-692AE676D6FB}"/>
    <dgm:cxn modelId="{F27116A7-2C2B-41AD-A5B5-033239C0D8B6}" type="presOf" srcId="{E6260F64-6016-44FD-8010-56DFC64F73F8}" destId="{77E718CF-418E-4514-A978-606F92D4C777}" srcOrd="0" destOrd="0" presId="urn:microsoft.com/office/officeart/2005/8/layout/default"/>
    <dgm:cxn modelId="{6B60C7E2-1390-4791-A1BF-5D9991FB4B8F}" type="presOf" srcId="{F0AE48F6-26E0-45A2-9111-55214F5DA115}" destId="{0EF98D7A-DA9F-4CCA-8E7B-28ED638BD681}" srcOrd="0" destOrd="0" presId="urn:microsoft.com/office/officeart/2005/8/layout/default"/>
    <dgm:cxn modelId="{FAD10999-84E8-4A81-8684-B9691EFDB041}" type="presParOf" srcId="{77E718CF-418E-4514-A978-606F92D4C777}" destId="{0EF98D7A-DA9F-4CCA-8E7B-28ED638BD68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D6C4E9-9310-40F5-9AE1-F038ECFA819E}" type="doc">
      <dgm:prSet loTypeId="urn:microsoft.com/office/officeart/2005/8/layout/equation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/>
        </a:p>
      </dgm:t>
    </dgm:pt>
    <dgm:pt modelId="{059FE6B0-E788-4280-BFE7-2F922D4F00C9}" type="parTrans" cxnId="{889DAB98-8B01-4C4A-A112-48C9622BF25A}">
      <dgm:prSet/>
      <dgm:spPr/>
      <dgm:t>
        <a:bodyPr/>
        <a:lstStyle/>
        <a:p>
          <a:endParaRPr lang="en-US"/>
        </a:p>
      </dgm:t>
    </dgm:pt>
    <dgm:pt modelId="{C3997C44-7A44-41CB-8D97-4BCE9A687220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sz="2400">
              <a:latin typeface="Georgia Pro" panose="02040502050405020303" pitchFamily="18" charset="0"/>
            </a:rPr>
            <a:t>2.1%</a:t>
          </a:r>
        </a:p>
      </dgm:t>
    </dgm:pt>
    <dgm:pt modelId="{F665ACC9-0F2A-4F24-9D4B-4D2901335BA7}" type="sibTrans" cxnId="{889DAB98-8B01-4C4A-A112-48C9622BF25A}">
      <dgm:prSet/>
      <dgm:spPr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C69320DC-E7AB-451E-89CB-33BE34ED738F}" type="parTrans" cxnId="{72123D48-32E3-4ED7-A76D-08DE4122F496}">
      <dgm:prSet/>
      <dgm:spPr/>
      <dgm:t>
        <a:bodyPr/>
        <a:lstStyle/>
        <a:p>
          <a:endParaRPr lang="en-US"/>
        </a:p>
      </dgm:t>
    </dgm:pt>
    <dgm:pt modelId="{63544A3E-EC0D-496C-A988-FD0777653A6C}">
      <dgm:prSet phldrT="[Text]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dirty="0">
              <a:latin typeface="Georgia Pro" panose="02040502050405020303" pitchFamily="18" charset="0"/>
            </a:rPr>
            <a:t>$58,000.00</a:t>
          </a:r>
        </a:p>
      </dgm:t>
    </dgm:pt>
    <dgm:pt modelId="{9C99AA20-BCB4-4D53-AE16-B854B7E3BA59}" type="sibTrans" cxnId="{72123D48-32E3-4ED7-A76D-08DE4122F496}">
      <dgm:prSet/>
      <dgm:spPr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7D621E44-7755-4D88-B494-A6940C7566AE}" type="parTrans" cxnId="{879BE870-A30F-4AC4-B6C1-3EFA1B040398}">
      <dgm:prSet/>
      <dgm:spPr/>
      <dgm:t>
        <a:bodyPr/>
        <a:lstStyle/>
        <a:p>
          <a:endParaRPr lang="en-US"/>
        </a:p>
      </dgm:t>
    </dgm:pt>
    <dgm:pt modelId="{89CFE5D5-A978-4CDB-A6A7-0A12D3E0AA86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sz="2000">
              <a:latin typeface="Georgia Pro" panose="02040502050405020303" pitchFamily="18" charset="0"/>
            </a:rPr>
            <a:t>13.5 years</a:t>
          </a:r>
        </a:p>
      </dgm:t>
    </dgm:pt>
    <dgm:pt modelId="{F91EE139-2267-4A22-A234-B16890DAB764}" type="sibTrans" cxnId="{879BE870-A30F-4AC4-B6C1-3EFA1B040398}">
      <dgm:prSet/>
      <dgm:spPr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436D8F76-0C6F-4218-A83B-B99A68CA2B85}" type="parTrans" cxnId="{ECBD435D-8EA2-41E4-B8C3-D170FA5D6AAC}">
      <dgm:prSet/>
      <dgm:spPr/>
      <dgm:t>
        <a:bodyPr/>
        <a:lstStyle/>
        <a:p>
          <a:endParaRPr lang="en-US"/>
        </a:p>
      </dgm:t>
    </dgm:pt>
    <dgm:pt modelId="{B3415CB7-B8F8-4C42-A5DC-B845AD94CC9E}">
      <dgm:prSet phldrT="[Text]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dirty="0">
              <a:latin typeface="Georgia Pro" panose="02040502050405020303" pitchFamily="18" charset="0"/>
            </a:rPr>
            <a:t>$16,443.00</a:t>
          </a:r>
        </a:p>
      </dgm:t>
    </dgm:pt>
    <dgm:pt modelId="{23FD50D8-7CC8-45F8-A167-81AC298B4FDF}" type="sibTrans" cxnId="{ECBD435D-8EA2-41E4-B8C3-D170FA5D6AAC}">
      <dgm:prSet/>
      <dgm:spPr/>
      <dgm:t>
        <a:bodyPr/>
        <a:lstStyle/>
        <a:p>
          <a:endParaRPr lang="en-US"/>
        </a:p>
      </dgm:t>
    </dgm:pt>
    <dgm:pt modelId="{53BE39F1-A693-4602-B4A8-AAD9CEBE7AA2}" type="pres">
      <dgm:prSet presAssocID="{DBD6C4E9-9310-40F5-9AE1-F038ECFA819E}" presName="linearFlow" presStyleCnt="0">
        <dgm:presLayoutVars>
          <dgm:dir/>
          <dgm:resizeHandles val="exact"/>
        </dgm:presLayoutVars>
      </dgm:prSet>
      <dgm:spPr/>
    </dgm:pt>
    <dgm:pt modelId="{8129BE3C-E90F-41DC-BEE0-A02C052D81D9}" type="pres">
      <dgm:prSet presAssocID="{C3997C44-7A44-41CB-8D97-4BCE9A687220}" presName="node" presStyleLbl="node1" presStyleIdx="0" presStyleCnt="4">
        <dgm:presLayoutVars>
          <dgm:bulletEnabled val="1"/>
        </dgm:presLayoutVars>
      </dgm:prSet>
      <dgm:spPr/>
    </dgm:pt>
    <dgm:pt modelId="{D21F6201-4431-4C56-88D9-DE7D6B07F406}" type="pres">
      <dgm:prSet presAssocID="{F665ACC9-0F2A-4F24-9D4B-4D2901335BA7}" presName="spacerL" presStyleCnt="0"/>
      <dgm:spPr/>
    </dgm:pt>
    <dgm:pt modelId="{E0E78AAD-2DBD-4657-AFF0-65F757B2F4F0}" type="pres">
      <dgm:prSet presAssocID="{F665ACC9-0F2A-4F24-9D4B-4D2901335BA7}" presName="sibTrans" presStyleLbl="sibTrans2D1" presStyleIdx="0" presStyleCnt="3"/>
      <dgm:spPr>
        <a:prstGeom prst="mathMultiply">
          <a:avLst/>
        </a:prstGeom>
      </dgm:spPr>
    </dgm:pt>
    <dgm:pt modelId="{FB866661-D717-436D-8DFF-3BBEBF4F9388}" type="pres">
      <dgm:prSet presAssocID="{F665ACC9-0F2A-4F24-9D4B-4D2901335BA7}" presName="spacerR" presStyleCnt="0"/>
      <dgm:spPr/>
    </dgm:pt>
    <dgm:pt modelId="{15DA484B-01F6-42D4-A58F-35FCCF31C735}" type="pres">
      <dgm:prSet presAssocID="{63544A3E-EC0D-496C-A988-FD0777653A6C}" presName="node" presStyleLbl="node1" presStyleIdx="1" presStyleCnt="4" custLinFactNeighborX="83986" custLinFactNeighborY="808">
        <dgm:presLayoutVars>
          <dgm:bulletEnabled val="1"/>
        </dgm:presLayoutVars>
      </dgm:prSet>
      <dgm:spPr/>
    </dgm:pt>
    <dgm:pt modelId="{7621B459-1811-4DBC-9D47-B349747C2829}" type="pres">
      <dgm:prSet presAssocID="{9C99AA20-BCB4-4D53-AE16-B854B7E3BA59}" presName="spacerL" presStyleCnt="0"/>
      <dgm:spPr/>
    </dgm:pt>
    <dgm:pt modelId="{2850585F-70E6-4F08-9860-5D1ED1F4078D}" type="pres">
      <dgm:prSet presAssocID="{9C99AA20-BCB4-4D53-AE16-B854B7E3BA59}" presName="sibTrans" presStyleLbl="sibTrans2D1" presStyleIdx="1" presStyleCnt="3"/>
      <dgm:spPr>
        <a:prstGeom prst="mathMultiply">
          <a:avLst/>
        </a:prstGeom>
      </dgm:spPr>
    </dgm:pt>
    <dgm:pt modelId="{0C19354F-8D23-4391-A60C-C8E90AE2B5CB}" type="pres">
      <dgm:prSet presAssocID="{9C99AA20-BCB4-4D53-AE16-B854B7E3BA59}" presName="spacerR" presStyleCnt="0"/>
      <dgm:spPr/>
    </dgm:pt>
    <dgm:pt modelId="{FA9254ED-C275-4270-B99B-930FFA594092}" type="pres">
      <dgm:prSet presAssocID="{89CFE5D5-A978-4CDB-A6A7-0A12D3E0AA86}" presName="node" presStyleLbl="node1" presStyleIdx="2" presStyleCnt="4">
        <dgm:presLayoutVars>
          <dgm:bulletEnabled val="1"/>
        </dgm:presLayoutVars>
      </dgm:prSet>
      <dgm:spPr/>
    </dgm:pt>
    <dgm:pt modelId="{C8E3A47B-070B-49B6-AA8E-999A1E350328}" type="pres">
      <dgm:prSet presAssocID="{F91EE139-2267-4A22-A234-B16890DAB764}" presName="spacerL" presStyleCnt="0"/>
      <dgm:spPr/>
    </dgm:pt>
    <dgm:pt modelId="{1A29E7D3-E22D-4740-92BC-ABE8930E7F2E}" type="pres">
      <dgm:prSet presAssocID="{F91EE139-2267-4A22-A234-B16890DAB764}" presName="sibTrans" presStyleLbl="sibTrans2D1" presStyleIdx="2" presStyleCnt="3"/>
      <dgm:spPr>
        <a:prstGeom prst="mathEqual">
          <a:avLst/>
        </a:prstGeom>
      </dgm:spPr>
    </dgm:pt>
    <dgm:pt modelId="{8624A96F-3A2B-4019-AD4A-9ACFFE451F90}" type="pres">
      <dgm:prSet presAssocID="{F91EE139-2267-4A22-A234-B16890DAB764}" presName="spacerR" presStyleCnt="0"/>
      <dgm:spPr/>
    </dgm:pt>
    <dgm:pt modelId="{1F995C7C-0BDA-4D24-A867-A2D360A81F1D}" type="pres">
      <dgm:prSet presAssocID="{B3415CB7-B8F8-4C42-A5DC-B845AD94CC9E}" presName="node" presStyleLbl="node1" presStyleIdx="3" presStyleCnt="4">
        <dgm:presLayoutVars>
          <dgm:bulletEnabled val="1"/>
        </dgm:presLayoutVars>
      </dgm:prSet>
      <dgm:spPr/>
    </dgm:pt>
  </dgm:ptLst>
  <dgm:cxnLst>
    <dgm:cxn modelId="{9F3E570D-72D2-4A44-BAAC-D664D57A2458}" type="presOf" srcId="{C3997C44-7A44-41CB-8D97-4BCE9A687220}" destId="{8129BE3C-E90F-41DC-BEE0-A02C052D81D9}" srcOrd="0" destOrd="0" presId="urn:microsoft.com/office/officeart/2005/8/layout/equation1"/>
    <dgm:cxn modelId="{50481A12-D60A-439F-9C3A-A35491E71E4A}" type="presOf" srcId="{F665ACC9-0F2A-4F24-9D4B-4D2901335BA7}" destId="{E0E78AAD-2DBD-4657-AFF0-65F757B2F4F0}" srcOrd="0" destOrd="0" presId="urn:microsoft.com/office/officeart/2005/8/layout/equation1"/>
    <dgm:cxn modelId="{C2FF1D27-0739-4374-A8E6-E5052D4A388D}" type="presOf" srcId="{63544A3E-EC0D-496C-A988-FD0777653A6C}" destId="{15DA484B-01F6-42D4-A58F-35FCCF31C735}" srcOrd="0" destOrd="0" presId="urn:microsoft.com/office/officeart/2005/8/layout/equation1"/>
    <dgm:cxn modelId="{CC9B7628-EFBB-4EC3-AF55-66316C85FCB2}" type="presOf" srcId="{89CFE5D5-A978-4CDB-A6A7-0A12D3E0AA86}" destId="{FA9254ED-C275-4270-B99B-930FFA594092}" srcOrd="0" destOrd="0" presId="urn:microsoft.com/office/officeart/2005/8/layout/equation1"/>
    <dgm:cxn modelId="{ECBD435D-8EA2-41E4-B8C3-D170FA5D6AAC}" srcId="{DBD6C4E9-9310-40F5-9AE1-F038ECFA819E}" destId="{B3415CB7-B8F8-4C42-A5DC-B845AD94CC9E}" srcOrd="3" destOrd="0" parTransId="{436D8F76-0C6F-4218-A83B-B99A68CA2B85}" sibTransId="{23FD50D8-7CC8-45F8-A167-81AC298B4FDF}"/>
    <dgm:cxn modelId="{72123D48-32E3-4ED7-A76D-08DE4122F496}" srcId="{DBD6C4E9-9310-40F5-9AE1-F038ECFA819E}" destId="{63544A3E-EC0D-496C-A988-FD0777653A6C}" srcOrd="1" destOrd="0" parTransId="{C69320DC-E7AB-451E-89CB-33BE34ED738F}" sibTransId="{9C99AA20-BCB4-4D53-AE16-B854B7E3BA59}"/>
    <dgm:cxn modelId="{879BE870-A30F-4AC4-B6C1-3EFA1B040398}" srcId="{DBD6C4E9-9310-40F5-9AE1-F038ECFA819E}" destId="{89CFE5D5-A978-4CDB-A6A7-0A12D3E0AA86}" srcOrd="2" destOrd="0" parTransId="{7D621E44-7755-4D88-B494-A6940C7566AE}" sibTransId="{F91EE139-2267-4A22-A234-B16890DAB764}"/>
    <dgm:cxn modelId="{FA63EE77-46B8-4018-A764-946BCB56EA73}" type="presOf" srcId="{B3415CB7-B8F8-4C42-A5DC-B845AD94CC9E}" destId="{1F995C7C-0BDA-4D24-A867-A2D360A81F1D}" srcOrd="0" destOrd="0" presId="urn:microsoft.com/office/officeart/2005/8/layout/equation1"/>
    <dgm:cxn modelId="{99F8F67E-49F0-4F41-BA81-F9A5154E9BB9}" type="presOf" srcId="{F91EE139-2267-4A22-A234-B16890DAB764}" destId="{1A29E7D3-E22D-4740-92BC-ABE8930E7F2E}" srcOrd="0" destOrd="0" presId="urn:microsoft.com/office/officeart/2005/8/layout/equation1"/>
    <dgm:cxn modelId="{889DAB98-8B01-4C4A-A112-48C9622BF25A}" srcId="{DBD6C4E9-9310-40F5-9AE1-F038ECFA819E}" destId="{C3997C44-7A44-41CB-8D97-4BCE9A687220}" srcOrd="0" destOrd="0" parTransId="{059FE6B0-E788-4280-BFE7-2F922D4F00C9}" sibTransId="{F665ACC9-0F2A-4F24-9D4B-4D2901335BA7}"/>
    <dgm:cxn modelId="{354B58BA-D4F5-4D29-B853-B82E940B5F2F}" type="presOf" srcId="{DBD6C4E9-9310-40F5-9AE1-F038ECFA819E}" destId="{53BE39F1-A693-4602-B4A8-AAD9CEBE7AA2}" srcOrd="0" destOrd="0" presId="urn:microsoft.com/office/officeart/2005/8/layout/equation1"/>
    <dgm:cxn modelId="{6FFEFAD9-72D3-4B3F-8465-F6527FCB89EE}" type="presOf" srcId="{9C99AA20-BCB4-4D53-AE16-B854B7E3BA59}" destId="{2850585F-70E6-4F08-9860-5D1ED1F4078D}" srcOrd="0" destOrd="0" presId="urn:microsoft.com/office/officeart/2005/8/layout/equation1"/>
    <dgm:cxn modelId="{C4D2DF8B-D9B7-45DD-ABC7-8A4D6A3587C1}" type="presParOf" srcId="{53BE39F1-A693-4602-B4A8-AAD9CEBE7AA2}" destId="{8129BE3C-E90F-41DC-BEE0-A02C052D81D9}" srcOrd="0" destOrd="0" presId="urn:microsoft.com/office/officeart/2005/8/layout/equation1"/>
    <dgm:cxn modelId="{D32679F1-9851-4A96-879E-3DF20C23BFFF}" type="presParOf" srcId="{53BE39F1-A693-4602-B4A8-AAD9CEBE7AA2}" destId="{D21F6201-4431-4C56-88D9-DE7D6B07F406}" srcOrd="1" destOrd="0" presId="urn:microsoft.com/office/officeart/2005/8/layout/equation1"/>
    <dgm:cxn modelId="{72316CE4-58EC-4AE6-ACC1-3EDD7F89B1B0}" type="presParOf" srcId="{53BE39F1-A693-4602-B4A8-AAD9CEBE7AA2}" destId="{E0E78AAD-2DBD-4657-AFF0-65F757B2F4F0}" srcOrd="2" destOrd="0" presId="urn:microsoft.com/office/officeart/2005/8/layout/equation1"/>
    <dgm:cxn modelId="{017F35A7-1A8F-4D6C-B03A-63D0775035A2}" type="presParOf" srcId="{53BE39F1-A693-4602-B4A8-AAD9CEBE7AA2}" destId="{FB866661-D717-436D-8DFF-3BBEBF4F9388}" srcOrd="3" destOrd="0" presId="urn:microsoft.com/office/officeart/2005/8/layout/equation1"/>
    <dgm:cxn modelId="{0C17B505-D6A2-4526-9E7D-E772A3AD54F5}" type="presParOf" srcId="{53BE39F1-A693-4602-B4A8-AAD9CEBE7AA2}" destId="{15DA484B-01F6-42D4-A58F-35FCCF31C735}" srcOrd="4" destOrd="0" presId="urn:microsoft.com/office/officeart/2005/8/layout/equation1"/>
    <dgm:cxn modelId="{B83DEF8D-AEEA-460D-8D66-E049F1A2B39D}" type="presParOf" srcId="{53BE39F1-A693-4602-B4A8-AAD9CEBE7AA2}" destId="{7621B459-1811-4DBC-9D47-B349747C2829}" srcOrd="5" destOrd="0" presId="urn:microsoft.com/office/officeart/2005/8/layout/equation1"/>
    <dgm:cxn modelId="{1B8DD9E4-6E32-4BF3-BD95-BDE44A0099FE}" type="presParOf" srcId="{53BE39F1-A693-4602-B4A8-AAD9CEBE7AA2}" destId="{2850585F-70E6-4F08-9860-5D1ED1F4078D}" srcOrd="6" destOrd="0" presId="urn:microsoft.com/office/officeart/2005/8/layout/equation1"/>
    <dgm:cxn modelId="{A41F94B4-D3EC-432C-8387-6962D211C766}" type="presParOf" srcId="{53BE39F1-A693-4602-B4A8-AAD9CEBE7AA2}" destId="{0C19354F-8D23-4391-A60C-C8E90AE2B5CB}" srcOrd="7" destOrd="0" presId="urn:microsoft.com/office/officeart/2005/8/layout/equation1"/>
    <dgm:cxn modelId="{D36FD5EF-229F-4D3A-9A68-BE2F2E35AA9B}" type="presParOf" srcId="{53BE39F1-A693-4602-B4A8-AAD9CEBE7AA2}" destId="{FA9254ED-C275-4270-B99B-930FFA594092}" srcOrd="8" destOrd="0" presId="urn:microsoft.com/office/officeart/2005/8/layout/equation1"/>
    <dgm:cxn modelId="{F4CF02AF-AF06-4C4C-AE35-4AC6734A71A9}" type="presParOf" srcId="{53BE39F1-A693-4602-B4A8-AAD9CEBE7AA2}" destId="{C8E3A47B-070B-49B6-AA8E-999A1E350328}" srcOrd="9" destOrd="0" presId="urn:microsoft.com/office/officeart/2005/8/layout/equation1"/>
    <dgm:cxn modelId="{B2AE4C73-3901-4249-9EC8-D2F95CD279F9}" type="presParOf" srcId="{53BE39F1-A693-4602-B4A8-AAD9CEBE7AA2}" destId="{1A29E7D3-E22D-4740-92BC-ABE8930E7F2E}" srcOrd="10" destOrd="0" presId="urn:microsoft.com/office/officeart/2005/8/layout/equation1"/>
    <dgm:cxn modelId="{F24271D6-9ADD-4832-8D9D-3375594A3479}" type="presParOf" srcId="{53BE39F1-A693-4602-B4A8-AAD9CEBE7AA2}" destId="{8624A96F-3A2B-4019-AD4A-9ACFFE451F90}" srcOrd="11" destOrd="0" presId="urn:microsoft.com/office/officeart/2005/8/layout/equation1"/>
    <dgm:cxn modelId="{2683F268-6BFC-4FD6-8272-8B928B00D3DB}" type="presParOf" srcId="{53BE39F1-A693-4602-B4A8-AAD9CEBE7AA2}" destId="{1F995C7C-0BDA-4D24-A867-A2D360A81F1D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main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260F64-6016-44FD-8010-56DFC64F73F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397BF4-D970-4B1B-B14B-917B72FCF3F8}" type="parTrans" cxnId="{185A5877-88BB-442B-9F94-EB868D7CE51E}">
      <dgm:prSet/>
      <dgm:spPr/>
      <dgm:t>
        <a:bodyPr/>
        <a:lstStyle/>
        <a:p>
          <a:endParaRPr lang="en-US"/>
        </a:p>
      </dgm:t>
    </dgm:pt>
    <dgm:pt modelId="{44FB5B0A-5E17-4CA7-ACCE-A1B1E7C696EE}">
      <dgm:prSet phldrT="[Text]" custT="1"/>
      <dgm:spPr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sz="2800">
              <a:solidFill>
                <a:schemeClr val="tx1"/>
              </a:solidFill>
              <a:latin typeface="Georgia" panose="02040502050405020303" pitchFamily="18" charset="0"/>
            </a:rPr>
            <a:t>Service 1/1/2000 forward</a:t>
          </a:r>
          <a:endParaRPr lang="en-US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7BBC717-A8A1-4DB1-B02A-CD291B59725E}" type="sibTrans" cxnId="{185A5877-88BB-442B-9F94-EB868D7CE51E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7E718CF-418E-4514-A978-606F92D4C777}" type="pres">
      <dgm:prSet presAssocID="{E6260F64-6016-44FD-8010-56DFC64F73F8}" presName="diagram" presStyleCnt="0">
        <dgm:presLayoutVars>
          <dgm:dir/>
          <dgm:resizeHandles val="exact"/>
        </dgm:presLayoutVars>
      </dgm:prSet>
      <dgm:spPr/>
    </dgm:pt>
    <dgm:pt modelId="{A5E16B60-3FC0-4A13-944E-5EEF76704D46}" type="pres">
      <dgm:prSet presAssocID="{44FB5B0A-5E17-4CA7-ACCE-A1B1E7C696EE}" presName="node" presStyleLbl="node1" presStyleIdx="0" presStyleCnt="1" custLinFactNeighborX="495" custLinFactNeighborY="1570">
        <dgm:presLayoutVars>
          <dgm:bulletEnabled val="1"/>
        </dgm:presLayoutVars>
      </dgm:prSet>
      <dgm:spPr/>
    </dgm:pt>
  </dgm:ptLst>
  <dgm:cxnLst>
    <dgm:cxn modelId="{185A5877-88BB-442B-9F94-EB868D7CE51E}" srcId="{E6260F64-6016-44FD-8010-56DFC64F73F8}" destId="{44FB5B0A-5E17-4CA7-ACCE-A1B1E7C696EE}" srcOrd="0" destOrd="0" parTransId="{6E397BF4-D970-4B1B-B14B-917B72FCF3F8}" sibTransId="{07BBC717-A8A1-4DB1-B02A-CD291B59725E}"/>
    <dgm:cxn modelId="{899CB09F-FB7F-4AAB-A49C-C8D3D5BD9D9C}" type="presOf" srcId="{E6260F64-6016-44FD-8010-56DFC64F73F8}" destId="{77E718CF-418E-4514-A978-606F92D4C777}" srcOrd="0" destOrd="0" presId="urn:microsoft.com/office/officeart/2005/8/layout/default"/>
    <dgm:cxn modelId="{590E9BD4-D35E-4F6D-932F-73D3CDEA8A89}" type="presOf" srcId="{44FB5B0A-5E17-4CA7-ACCE-A1B1E7C696EE}" destId="{A5E16B60-3FC0-4A13-944E-5EEF76704D46}" srcOrd="0" destOrd="0" presId="urn:microsoft.com/office/officeart/2005/8/layout/default"/>
    <dgm:cxn modelId="{868FBBA1-1195-4A7B-860C-79514E281BA7}" type="presParOf" srcId="{77E718CF-418E-4514-A978-606F92D4C777}" destId="{A5E16B60-3FC0-4A13-944E-5EEF76704D4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main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D6C4E9-9310-40F5-9AE1-F038ECFA819E}" type="doc">
      <dgm:prSet loTypeId="urn:microsoft.com/office/officeart/2005/8/layout/equation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/>
        </a:p>
      </dgm:t>
    </dgm:pt>
    <dgm:pt modelId="{059FE6B0-E788-4280-BFE7-2F922D4F00C9}" type="parTrans" cxnId="{DD7AA6B2-CD7F-4C4C-90B7-0789233E01FF}">
      <dgm:prSet/>
      <dgm:spPr/>
      <dgm:t>
        <a:bodyPr/>
        <a:lstStyle/>
        <a:p>
          <a:endParaRPr lang="en-US"/>
        </a:p>
      </dgm:t>
    </dgm:pt>
    <dgm:pt modelId="{C3997C44-7A44-41CB-8D97-4BCE9A687220}">
      <dgm:prSet phldrT="[Text]" custT="1"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sz="2400">
              <a:solidFill>
                <a:schemeClr val="tx1"/>
              </a:solidFill>
              <a:latin typeface="Georgia Pro" panose="02040502050405020303" pitchFamily="18" charset="0"/>
            </a:rPr>
            <a:t>2.3%</a:t>
          </a:r>
        </a:p>
      </dgm:t>
    </dgm:pt>
    <dgm:pt modelId="{F665ACC9-0F2A-4F24-9D4B-4D2901335BA7}" type="sibTrans" cxnId="{DD7AA6B2-CD7F-4C4C-90B7-0789233E01FF}">
      <dgm:prSet/>
      <dgm:spPr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7D621E44-7755-4D88-B494-A6940C7566AE}" type="parTrans" cxnId="{DDD964B5-72B8-49BF-8C04-4842409C605E}">
      <dgm:prSet/>
      <dgm:spPr/>
      <dgm:t>
        <a:bodyPr/>
        <a:lstStyle/>
        <a:p>
          <a:endParaRPr lang="en-US"/>
        </a:p>
      </dgm:t>
    </dgm:pt>
    <dgm:pt modelId="{89CFE5D5-A978-4CDB-A6A7-0A12D3E0AA86}">
      <dgm:prSet custT="1"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sz="2000">
              <a:solidFill>
                <a:schemeClr val="tx1"/>
              </a:solidFill>
              <a:latin typeface="Georgia Pro" panose="02040502050405020303" pitchFamily="18" charset="0"/>
            </a:rPr>
            <a:t>11.5 years</a:t>
          </a:r>
        </a:p>
      </dgm:t>
    </dgm:pt>
    <dgm:pt modelId="{F91EE139-2267-4A22-A234-B16890DAB764}" type="sibTrans" cxnId="{DDD964B5-72B8-49BF-8C04-4842409C605E}">
      <dgm:prSet/>
      <dgm:spPr/>
      <dgm:t>
        <a:bodyPr/>
        <a:lstStyle/>
        <a:p>
          <a:endParaRPr lang="en-US"/>
        </a:p>
      </dgm:t>
    </dgm:pt>
    <dgm:pt modelId="{436D8F76-0C6F-4218-A83B-B99A68CA2B85}" type="parTrans" cxnId="{8170D914-9E63-48C3-A8BA-A2BCA44E4B38}">
      <dgm:prSet/>
      <dgm:spPr/>
      <dgm:t>
        <a:bodyPr/>
        <a:lstStyle/>
        <a:p>
          <a:endParaRPr lang="en-US"/>
        </a:p>
      </dgm:t>
    </dgm:pt>
    <dgm:pt modelId="{B3415CB7-B8F8-4C42-A5DC-B845AD94CC9E}">
      <dgm:prSet phldrT="[Text]"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Georgia Pro" panose="02040502050405020303" pitchFamily="18" charset="0"/>
            </a:rPr>
            <a:t>$15,341.00</a:t>
          </a:r>
        </a:p>
      </dgm:t>
    </dgm:pt>
    <dgm:pt modelId="{23FD50D8-7CC8-45F8-A167-81AC298B4FDF}" type="sibTrans" cxnId="{8170D914-9E63-48C3-A8BA-A2BCA44E4B38}">
      <dgm:prSet/>
      <dgm:spPr/>
      <dgm:t>
        <a:bodyPr/>
        <a:lstStyle/>
        <a:p>
          <a:endParaRPr lang="en-US"/>
        </a:p>
      </dgm:t>
    </dgm:pt>
    <dgm:pt modelId="{63544A3E-EC0D-496C-A988-FD0777653A6C}">
      <dgm:prSet phldrT="[Text]"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Georgia Pro" panose="02040502050405020303" pitchFamily="18" charset="0"/>
            </a:rPr>
            <a:t>$58,000.00</a:t>
          </a:r>
        </a:p>
      </dgm:t>
    </dgm:pt>
    <dgm:pt modelId="{9C99AA20-BCB4-4D53-AE16-B854B7E3BA59}" type="sibTrans" cxnId="{BE499F9B-C82E-4ACB-BF43-D1648BA058EB}">
      <dgm:prSet/>
      <dgm:spPr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C69320DC-E7AB-451E-89CB-33BE34ED738F}" type="parTrans" cxnId="{BE499F9B-C82E-4ACB-BF43-D1648BA058EB}">
      <dgm:prSet/>
      <dgm:spPr/>
      <dgm:t>
        <a:bodyPr/>
        <a:lstStyle/>
        <a:p>
          <a:endParaRPr lang="en-US"/>
        </a:p>
      </dgm:t>
    </dgm:pt>
    <dgm:pt modelId="{53BE39F1-A693-4602-B4A8-AAD9CEBE7AA2}" type="pres">
      <dgm:prSet presAssocID="{DBD6C4E9-9310-40F5-9AE1-F038ECFA819E}" presName="linearFlow" presStyleCnt="0">
        <dgm:presLayoutVars>
          <dgm:dir/>
          <dgm:resizeHandles val="exact"/>
        </dgm:presLayoutVars>
      </dgm:prSet>
      <dgm:spPr/>
    </dgm:pt>
    <dgm:pt modelId="{8129BE3C-E90F-41DC-BEE0-A02C052D81D9}" type="pres">
      <dgm:prSet presAssocID="{C3997C44-7A44-41CB-8D97-4BCE9A687220}" presName="node" presStyleLbl="node1" presStyleIdx="0" presStyleCnt="4">
        <dgm:presLayoutVars>
          <dgm:bulletEnabled val="1"/>
        </dgm:presLayoutVars>
      </dgm:prSet>
      <dgm:spPr/>
    </dgm:pt>
    <dgm:pt modelId="{D21F6201-4431-4C56-88D9-DE7D6B07F406}" type="pres">
      <dgm:prSet presAssocID="{F665ACC9-0F2A-4F24-9D4B-4D2901335BA7}" presName="spacerL" presStyleCnt="0"/>
      <dgm:spPr/>
    </dgm:pt>
    <dgm:pt modelId="{E0E78AAD-2DBD-4657-AFF0-65F757B2F4F0}" type="pres">
      <dgm:prSet presAssocID="{F665ACC9-0F2A-4F24-9D4B-4D2901335BA7}" presName="sibTrans" presStyleLbl="sibTrans2D1" presStyleIdx="0" presStyleCnt="3"/>
      <dgm:spPr>
        <a:prstGeom prst="mathMultiply">
          <a:avLst/>
        </a:prstGeom>
      </dgm:spPr>
    </dgm:pt>
    <dgm:pt modelId="{FB866661-D717-436D-8DFF-3BBEBF4F9388}" type="pres">
      <dgm:prSet presAssocID="{F665ACC9-0F2A-4F24-9D4B-4D2901335BA7}" presName="spacerR" presStyleCnt="0"/>
      <dgm:spPr/>
    </dgm:pt>
    <dgm:pt modelId="{15DA484B-01F6-42D4-A58F-35FCCF31C735}" type="pres">
      <dgm:prSet presAssocID="{63544A3E-EC0D-496C-A988-FD0777653A6C}" presName="node" presStyleLbl="node1" presStyleIdx="1" presStyleCnt="4">
        <dgm:presLayoutVars>
          <dgm:bulletEnabled val="1"/>
        </dgm:presLayoutVars>
      </dgm:prSet>
      <dgm:spPr/>
    </dgm:pt>
    <dgm:pt modelId="{7621B459-1811-4DBC-9D47-B349747C2829}" type="pres">
      <dgm:prSet presAssocID="{9C99AA20-BCB4-4D53-AE16-B854B7E3BA59}" presName="spacerL" presStyleCnt="0"/>
      <dgm:spPr/>
    </dgm:pt>
    <dgm:pt modelId="{2850585F-70E6-4F08-9860-5D1ED1F4078D}" type="pres">
      <dgm:prSet presAssocID="{9C99AA20-BCB4-4D53-AE16-B854B7E3BA59}" presName="sibTrans" presStyleLbl="sibTrans2D1" presStyleIdx="1" presStyleCnt="3"/>
      <dgm:spPr>
        <a:prstGeom prst="mathMultiply">
          <a:avLst/>
        </a:prstGeom>
      </dgm:spPr>
    </dgm:pt>
    <dgm:pt modelId="{0C19354F-8D23-4391-A60C-C8E90AE2B5CB}" type="pres">
      <dgm:prSet presAssocID="{9C99AA20-BCB4-4D53-AE16-B854B7E3BA59}" presName="spacerR" presStyleCnt="0"/>
      <dgm:spPr/>
    </dgm:pt>
    <dgm:pt modelId="{FA9254ED-C275-4270-B99B-930FFA594092}" type="pres">
      <dgm:prSet presAssocID="{89CFE5D5-A978-4CDB-A6A7-0A12D3E0AA86}" presName="node" presStyleLbl="node1" presStyleIdx="2" presStyleCnt="4">
        <dgm:presLayoutVars>
          <dgm:bulletEnabled val="1"/>
        </dgm:presLayoutVars>
      </dgm:prSet>
      <dgm:spPr/>
    </dgm:pt>
    <dgm:pt modelId="{C8E3A47B-070B-49B6-AA8E-999A1E350328}" type="pres">
      <dgm:prSet presAssocID="{F91EE139-2267-4A22-A234-B16890DAB764}" presName="spacerL" presStyleCnt="0"/>
      <dgm:spPr/>
    </dgm:pt>
    <dgm:pt modelId="{1A29E7D3-E22D-4740-92BC-ABE8930E7F2E}" type="pres">
      <dgm:prSet presAssocID="{F91EE139-2267-4A22-A234-B16890DAB764}" presName="sibTrans" presStyleLbl="sibTrans2D1" presStyleIdx="2" presStyleCnt="3"/>
      <dgm:spPr/>
    </dgm:pt>
    <dgm:pt modelId="{8624A96F-3A2B-4019-AD4A-9ACFFE451F90}" type="pres">
      <dgm:prSet presAssocID="{F91EE139-2267-4A22-A234-B16890DAB764}" presName="spacerR" presStyleCnt="0"/>
      <dgm:spPr/>
    </dgm:pt>
    <dgm:pt modelId="{1F995C7C-0BDA-4D24-A867-A2D360A81F1D}" type="pres">
      <dgm:prSet presAssocID="{B3415CB7-B8F8-4C42-A5DC-B845AD94CC9E}" presName="node" presStyleLbl="node1" presStyleIdx="3" presStyleCnt="4">
        <dgm:presLayoutVars>
          <dgm:bulletEnabled val="1"/>
        </dgm:presLayoutVars>
      </dgm:prSet>
      <dgm:spPr/>
    </dgm:pt>
  </dgm:ptLst>
  <dgm:cxnLst>
    <dgm:cxn modelId="{8170D914-9E63-48C3-A8BA-A2BCA44E4B38}" srcId="{DBD6C4E9-9310-40F5-9AE1-F038ECFA819E}" destId="{B3415CB7-B8F8-4C42-A5DC-B845AD94CC9E}" srcOrd="3" destOrd="0" parTransId="{436D8F76-0C6F-4218-A83B-B99A68CA2B85}" sibTransId="{23FD50D8-7CC8-45F8-A167-81AC298B4FDF}"/>
    <dgm:cxn modelId="{039DCA33-CEA8-4B4D-8A62-D9A93B9D8A95}" type="presOf" srcId="{C3997C44-7A44-41CB-8D97-4BCE9A687220}" destId="{8129BE3C-E90F-41DC-BEE0-A02C052D81D9}" srcOrd="0" destOrd="0" presId="urn:microsoft.com/office/officeart/2005/8/layout/equation1"/>
    <dgm:cxn modelId="{DBF78A37-BAAC-414A-875F-1DC47D281391}" type="presOf" srcId="{DBD6C4E9-9310-40F5-9AE1-F038ECFA819E}" destId="{53BE39F1-A693-4602-B4A8-AAD9CEBE7AA2}" srcOrd="0" destOrd="0" presId="urn:microsoft.com/office/officeart/2005/8/layout/equation1"/>
    <dgm:cxn modelId="{4327AF73-5298-4A2E-BA50-CDEB7A6CFCDB}" type="presOf" srcId="{B3415CB7-B8F8-4C42-A5DC-B845AD94CC9E}" destId="{1F995C7C-0BDA-4D24-A867-A2D360A81F1D}" srcOrd="0" destOrd="0" presId="urn:microsoft.com/office/officeart/2005/8/layout/equation1"/>
    <dgm:cxn modelId="{BFBB1979-6118-481A-8475-E8A1AC5E5B2A}" type="presOf" srcId="{9C99AA20-BCB4-4D53-AE16-B854B7E3BA59}" destId="{2850585F-70E6-4F08-9860-5D1ED1F4078D}" srcOrd="0" destOrd="0" presId="urn:microsoft.com/office/officeart/2005/8/layout/equation1"/>
    <dgm:cxn modelId="{16CD108F-9D29-45CD-A976-AFEC40FF0105}" type="presOf" srcId="{F665ACC9-0F2A-4F24-9D4B-4D2901335BA7}" destId="{E0E78AAD-2DBD-4657-AFF0-65F757B2F4F0}" srcOrd="0" destOrd="0" presId="urn:microsoft.com/office/officeart/2005/8/layout/equation1"/>
    <dgm:cxn modelId="{BE499F9B-C82E-4ACB-BF43-D1648BA058EB}" srcId="{DBD6C4E9-9310-40F5-9AE1-F038ECFA819E}" destId="{63544A3E-EC0D-496C-A988-FD0777653A6C}" srcOrd="1" destOrd="0" parTransId="{C69320DC-E7AB-451E-89CB-33BE34ED738F}" sibTransId="{9C99AA20-BCB4-4D53-AE16-B854B7E3BA59}"/>
    <dgm:cxn modelId="{57C2E6AD-A3B6-45D9-BFE0-916FBA21DF2A}" type="presOf" srcId="{63544A3E-EC0D-496C-A988-FD0777653A6C}" destId="{15DA484B-01F6-42D4-A58F-35FCCF31C735}" srcOrd="0" destOrd="0" presId="urn:microsoft.com/office/officeart/2005/8/layout/equation1"/>
    <dgm:cxn modelId="{DD7AA6B2-CD7F-4C4C-90B7-0789233E01FF}" srcId="{DBD6C4E9-9310-40F5-9AE1-F038ECFA819E}" destId="{C3997C44-7A44-41CB-8D97-4BCE9A687220}" srcOrd="0" destOrd="0" parTransId="{059FE6B0-E788-4280-BFE7-2F922D4F00C9}" sibTransId="{F665ACC9-0F2A-4F24-9D4B-4D2901335BA7}"/>
    <dgm:cxn modelId="{DDD964B5-72B8-49BF-8C04-4842409C605E}" srcId="{DBD6C4E9-9310-40F5-9AE1-F038ECFA819E}" destId="{89CFE5D5-A978-4CDB-A6A7-0A12D3E0AA86}" srcOrd="2" destOrd="0" parTransId="{7D621E44-7755-4D88-B494-A6940C7566AE}" sibTransId="{F91EE139-2267-4A22-A234-B16890DAB764}"/>
    <dgm:cxn modelId="{65FC48EB-7EB8-41EC-A9E0-81B15334E002}" type="presOf" srcId="{F91EE139-2267-4A22-A234-B16890DAB764}" destId="{1A29E7D3-E22D-4740-92BC-ABE8930E7F2E}" srcOrd="0" destOrd="0" presId="urn:microsoft.com/office/officeart/2005/8/layout/equation1"/>
    <dgm:cxn modelId="{D09E1AF6-B629-4A12-8B1D-77943DA9C662}" type="presOf" srcId="{89CFE5D5-A978-4CDB-A6A7-0A12D3E0AA86}" destId="{FA9254ED-C275-4270-B99B-930FFA594092}" srcOrd="0" destOrd="0" presId="urn:microsoft.com/office/officeart/2005/8/layout/equation1"/>
    <dgm:cxn modelId="{A3A0AC4A-501A-40C3-971F-269C716DF2FB}" type="presParOf" srcId="{53BE39F1-A693-4602-B4A8-AAD9CEBE7AA2}" destId="{8129BE3C-E90F-41DC-BEE0-A02C052D81D9}" srcOrd="0" destOrd="0" presId="urn:microsoft.com/office/officeart/2005/8/layout/equation1"/>
    <dgm:cxn modelId="{6B64CA7C-ED27-4465-99B0-25837EEFA7BB}" type="presParOf" srcId="{53BE39F1-A693-4602-B4A8-AAD9CEBE7AA2}" destId="{D21F6201-4431-4C56-88D9-DE7D6B07F406}" srcOrd="1" destOrd="0" presId="urn:microsoft.com/office/officeart/2005/8/layout/equation1"/>
    <dgm:cxn modelId="{36F1AD1F-B475-49E3-BA47-F172944C1459}" type="presParOf" srcId="{53BE39F1-A693-4602-B4A8-AAD9CEBE7AA2}" destId="{E0E78AAD-2DBD-4657-AFF0-65F757B2F4F0}" srcOrd="2" destOrd="0" presId="urn:microsoft.com/office/officeart/2005/8/layout/equation1"/>
    <dgm:cxn modelId="{FF117174-FE15-4D91-9D75-D1C7E139C022}" type="presParOf" srcId="{53BE39F1-A693-4602-B4A8-AAD9CEBE7AA2}" destId="{FB866661-D717-436D-8DFF-3BBEBF4F9388}" srcOrd="3" destOrd="0" presId="urn:microsoft.com/office/officeart/2005/8/layout/equation1"/>
    <dgm:cxn modelId="{5006BBCF-AE2B-4A35-B85E-5C0C84E81102}" type="presParOf" srcId="{53BE39F1-A693-4602-B4A8-AAD9CEBE7AA2}" destId="{15DA484B-01F6-42D4-A58F-35FCCF31C735}" srcOrd="4" destOrd="0" presId="urn:microsoft.com/office/officeart/2005/8/layout/equation1"/>
    <dgm:cxn modelId="{C436D52C-91C9-48D6-B925-7881DC98B5A3}" type="presParOf" srcId="{53BE39F1-A693-4602-B4A8-AAD9CEBE7AA2}" destId="{7621B459-1811-4DBC-9D47-B349747C2829}" srcOrd="5" destOrd="0" presId="urn:microsoft.com/office/officeart/2005/8/layout/equation1"/>
    <dgm:cxn modelId="{E4A20DDD-E154-4CD2-AC2A-BD6E4203F3B1}" type="presParOf" srcId="{53BE39F1-A693-4602-B4A8-AAD9CEBE7AA2}" destId="{2850585F-70E6-4F08-9860-5D1ED1F4078D}" srcOrd="6" destOrd="0" presId="urn:microsoft.com/office/officeart/2005/8/layout/equation1"/>
    <dgm:cxn modelId="{E5F36156-053E-48F3-AE1A-DD9F37280D03}" type="presParOf" srcId="{53BE39F1-A693-4602-B4A8-AAD9CEBE7AA2}" destId="{0C19354F-8D23-4391-A60C-C8E90AE2B5CB}" srcOrd="7" destOrd="0" presId="urn:microsoft.com/office/officeart/2005/8/layout/equation1"/>
    <dgm:cxn modelId="{BCFD8207-F38C-4C01-8FCA-238AFD42A059}" type="presParOf" srcId="{53BE39F1-A693-4602-B4A8-AAD9CEBE7AA2}" destId="{FA9254ED-C275-4270-B99B-930FFA594092}" srcOrd="8" destOrd="0" presId="urn:microsoft.com/office/officeart/2005/8/layout/equation1"/>
    <dgm:cxn modelId="{9BBFB5C7-84E4-4DD2-95A8-DCD0D96C7786}" type="presParOf" srcId="{53BE39F1-A693-4602-B4A8-AAD9CEBE7AA2}" destId="{C8E3A47B-070B-49B6-AA8E-999A1E350328}" srcOrd="9" destOrd="0" presId="urn:microsoft.com/office/officeart/2005/8/layout/equation1"/>
    <dgm:cxn modelId="{BAE8E640-6E91-4ED6-9653-C59115D86ACF}" type="presParOf" srcId="{53BE39F1-A693-4602-B4A8-AAD9CEBE7AA2}" destId="{1A29E7D3-E22D-4740-92BC-ABE8930E7F2E}" srcOrd="10" destOrd="0" presId="urn:microsoft.com/office/officeart/2005/8/layout/equation1"/>
    <dgm:cxn modelId="{37453FDF-0247-47D7-B3E1-07DB67DEBCF8}" type="presParOf" srcId="{53BE39F1-A693-4602-B4A8-AAD9CEBE7AA2}" destId="{8624A96F-3A2B-4019-AD4A-9ACFFE451F90}" srcOrd="11" destOrd="0" presId="urn:microsoft.com/office/officeart/2005/8/layout/equation1"/>
    <dgm:cxn modelId="{78646E40-7693-4F71-9D20-FF13CE88290C}" type="presParOf" srcId="{53BE39F1-A693-4602-B4A8-AAD9CEBE7AA2}" destId="{1F995C7C-0BDA-4D24-A867-A2D360A81F1D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main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D6C4E9-9310-40F5-9AE1-F038ECFA819E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C69320DC-E7AB-451E-89CB-33BE34ED738F}" type="parTrans" cxnId="{0E8B7A28-3FCD-455F-B2C3-4984F061F378}">
      <dgm:prSet/>
      <dgm:spPr/>
      <dgm:t>
        <a:bodyPr/>
        <a:lstStyle/>
        <a:p>
          <a:endParaRPr lang="en-US"/>
        </a:p>
      </dgm:t>
    </dgm:pt>
    <dgm:pt modelId="{63544A3E-EC0D-496C-A988-FD0777653A6C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latin typeface="Georgia Pro" panose="02040502050405020303" pitchFamily="18" charset="0"/>
            </a:rPr>
            <a:t>$31,784.00 Total Amount</a:t>
          </a:r>
        </a:p>
      </dgm:t>
    </dgm:pt>
    <dgm:pt modelId="{9C99AA20-BCB4-4D53-AE16-B854B7E3BA59}" type="sibTrans" cxnId="{0E8B7A28-3FCD-455F-B2C3-4984F061F378}">
      <dgm:prSet/>
      <dgm:spPr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68A4FEFB-0CB9-47A5-8971-80D6566EAF69}" type="parTrans" cxnId="{EE14A6E5-9F71-43E4-B605-8F4373B3B22C}">
      <dgm:prSet/>
      <dgm:spPr/>
      <dgm:t>
        <a:bodyPr/>
        <a:lstStyle/>
        <a:p>
          <a:endParaRPr lang="en-US"/>
        </a:p>
      </dgm:t>
    </dgm:pt>
    <dgm:pt modelId="{30F16126-2F76-47DF-8B19-5D6CD4BA4F39}">
      <dgm:prSet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400">
              <a:latin typeface="Georgia Pro" panose="02040502050405020303" pitchFamily="18" charset="0"/>
            </a:rPr>
            <a:t>12 months</a:t>
          </a:r>
        </a:p>
      </dgm:t>
    </dgm:pt>
    <dgm:pt modelId="{2294ADE2-4B25-4545-B2C9-BBD37F0C2F21}" type="sibTrans" cxnId="{EE14A6E5-9F71-43E4-B605-8F4373B3B22C}">
      <dgm:prSet/>
      <dgm:spPr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436D8F76-0C6F-4218-A83B-B99A68CA2B85}" type="parTrans" cxnId="{A2A62D7E-A3AB-4FA8-84DE-3CF07292F99C}">
      <dgm:prSet/>
      <dgm:spPr/>
      <dgm:t>
        <a:bodyPr/>
        <a:lstStyle/>
        <a:p>
          <a:endParaRPr lang="en-US"/>
        </a:p>
      </dgm:t>
    </dgm:pt>
    <dgm:pt modelId="{B3415CB7-B8F8-4C42-A5DC-B845AD94CC9E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latin typeface="Georgia Pro" panose="02040502050405020303" pitchFamily="18" charset="0"/>
            </a:rPr>
            <a:t>$2,648.66 Monthly Pension</a:t>
          </a:r>
        </a:p>
      </dgm:t>
    </dgm:pt>
    <dgm:pt modelId="{23FD50D8-7CC8-45F8-A167-81AC298B4FDF}" type="sibTrans" cxnId="{A2A62D7E-A3AB-4FA8-84DE-3CF07292F99C}">
      <dgm:prSet/>
      <dgm:spPr/>
      <dgm:t>
        <a:bodyPr/>
        <a:lstStyle/>
        <a:p>
          <a:endParaRPr lang="en-US"/>
        </a:p>
      </dgm:t>
    </dgm:pt>
    <dgm:pt modelId="{53BE39F1-A693-4602-B4A8-AAD9CEBE7AA2}" type="pres">
      <dgm:prSet presAssocID="{DBD6C4E9-9310-40F5-9AE1-F038ECFA819E}" presName="linearFlow" presStyleCnt="0">
        <dgm:presLayoutVars>
          <dgm:dir/>
          <dgm:resizeHandles val="exact"/>
        </dgm:presLayoutVars>
      </dgm:prSet>
      <dgm:spPr/>
    </dgm:pt>
    <dgm:pt modelId="{15DA484B-01F6-42D4-A58F-35FCCF31C735}" type="pres">
      <dgm:prSet presAssocID="{63544A3E-EC0D-496C-A988-FD0777653A6C}" presName="node" presStyleLbl="node1" presStyleIdx="0" presStyleCnt="3">
        <dgm:presLayoutVars>
          <dgm:bulletEnabled val="1"/>
        </dgm:presLayoutVars>
      </dgm:prSet>
      <dgm:spPr/>
    </dgm:pt>
    <dgm:pt modelId="{7621B459-1811-4DBC-9D47-B349747C2829}" type="pres">
      <dgm:prSet presAssocID="{9C99AA20-BCB4-4D53-AE16-B854B7E3BA59}" presName="spacerL" presStyleCnt="0"/>
      <dgm:spPr/>
    </dgm:pt>
    <dgm:pt modelId="{2850585F-70E6-4F08-9860-5D1ED1F4078D}" type="pres">
      <dgm:prSet presAssocID="{9C99AA20-BCB4-4D53-AE16-B854B7E3BA59}" presName="sibTrans" presStyleLbl="sibTrans2D1" presStyleIdx="0" presStyleCnt="2"/>
      <dgm:spPr>
        <a:prstGeom prst="mathDivide">
          <a:avLst/>
        </a:prstGeom>
      </dgm:spPr>
    </dgm:pt>
    <dgm:pt modelId="{0C19354F-8D23-4391-A60C-C8E90AE2B5CB}" type="pres">
      <dgm:prSet presAssocID="{9C99AA20-BCB4-4D53-AE16-B854B7E3BA59}" presName="spacerR" presStyleCnt="0"/>
      <dgm:spPr/>
    </dgm:pt>
    <dgm:pt modelId="{AC3D55E0-4C6E-4B1D-9F14-E5BDE3EB9DE6}" type="pres">
      <dgm:prSet presAssocID="{30F16126-2F76-47DF-8B19-5D6CD4BA4F39}" presName="node" presStyleLbl="node1" presStyleIdx="1" presStyleCnt="3">
        <dgm:presLayoutVars>
          <dgm:bulletEnabled val="1"/>
        </dgm:presLayoutVars>
      </dgm:prSet>
      <dgm:spPr/>
    </dgm:pt>
    <dgm:pt modelId="{FE54536A-B255-4ECB-8BC6-4B4C58E82CA9}" type="pres">
      <dgm:prSet presAssocID="{2294ADE2-4B25-4545-B2C9-BBD37F0C2F21}" presName="spacerL" presStyleCnt="0"/>
      <dgm:spPr/>
    </dgm:pt>
    <dgm:pt modelId="{AAB9AC51-A1A2-4711-A940-5838CEAE4E3D}" type="pres">
      <dgm:prSet presAssocID="{2294ADE2-4B25-4545-B2C9-BBD37F0C2F21}" presName="sibTrans" presStyleLbl="sibTrans2D1" presStyleIdx="1" presStyleCnt="2"/>
      <dgm:spPr/>
    </dgm:pt>
    <dgm:pt modelId="{23D08FD8-B473-41E4-B079-036DD756AA6E}" type="pres">
      <dgm:prSet presAssocID="{2294ADE2-4B25-4545-B2C9-BBD37F0C2F21}" presName="spacerR" presStyleCnt="0"/>
      <dgm:spPr/>
    </dgm:pt>
    <dgm:pt modelId="{1F995C7C-0BDA-4D24-A867-A2D360A81F1D}" type="pres">
      <dgm:prSet presAssocID="{B3415CB7-B8F8-4C42-A5DC-B845AD94CC9E}" presName="node" presStyleLbl="node1" presStyleIdx="2" presStyleCnt="3">
        <dgm:presLayoutVars>
          <dgm:bulletEnabled val="1"/>
        </dgm:presLayoutVars>
      </dgm:prSet>
      <dgm:spPr/>
    </dgm:pt>
  </dgm:ptLst>
  <dgm:cxnLst>
    <dgm:cxn modelId="{2D83551F-77BA-4FEF-87EC-3D7454BDC776}" type="presOf" srcId="{2294ADE2-4B25-4545-B2C9-BBD37F0C2F21}" destId="{AAB9AC51-A1A2-4711-A940-5838CEAE4E3D}" srcOrd="0" destOrd="0" presId="urn:microsoft.com/office/officeart/2005/8/layout/equation1"/>
    <dgm:cxn modelId="{C5F2EE1F-26F7-4385-A75D-ED07D9915B06}" type="presOf" srcId="{30F16126-2F76-47DF-8B19-5D6CD4BA4F39}" destId="{AC3D55E0-4C6E-4B1D-9F14-E5BDE3EB9DE6}" srcOrd="0" destOrd="0" presId="urn:microsoft.com/office/officeart/2005/8/layout/equation1"/>
    <dgm:cxn modelId="{0E8B7A28-3FCD-455F-B2C3-4984F061F378}" srcId="{DBD6C4E9-9310-40F5-9AE1-F038ECFA819E}" destId="{63544A3E-EC0D-496C-A988-FD0777653A6C}" srcOrd="0" destOrd="0" parTransId="{C69320DC-E7AB-451E-89CB-33BE34ED738F}" sibTransId="{9C99AA20-BCB4-4D53-AE16-B854B7E3BA59}"/>
    <dgm:cxn modelId="{57A7CD39-5F22-4016-94B0-1461369B8C1C}" type="presOf" srcId="{9C99AA20-BCB4-4D53-AE16-B854B7E3BA59}" destId="{2850585F-70E6-4F08-9860-5D1ED1F4078D}" srcOrd="0" destOrd="0" presId="urn:microsoft.com/office/officeart/2005/8/layout/equation1"/>
    <dgm:cxn modelId="{A2A62D7E-A3AB-4FA8-84DE-3CF07292F99C}" srcId="{DBD6C4E9-9310-40F5-9AE1-F038ECFA819E}" destId="{B3415CB7-B8F8-4C42-A5DC-B845AD94CC9E}" srcOrd="2" destOrd="0" parTransId="{436D8F76-0C6F-4218-A83B-B99A68CA2B85}" sibTransId="{23FD50D8-7CC8-45F8-A167-81AC298B4FDF}"/>
    <dgm:cxn modelId="{95F661A5-2BE3-4B47-BB21-5560A5CCDFC5}" type="presOf" srcId="{DBD6C4E9-9310-40F5-9AE1-F038ECFA819E}" destId="{53BE39F1-A693-4602-B4A8-AAD9CEBE7AA2}" srcOrd="0" destOrd="0" presId="urn:microsoft.com/office/officeart/2005/8/layout/equation1"/>
    <dgm:cxn modelId="{D210B3B7-8886-40D3-BB26-736549C1DEE0}" type="presOf" srcId="{63544A3E-EC0D-496C-A988-FD0777653A6C}" destId="{15DA484B-01F6-42D4-A58F-35FCCF31C735}" srcOrd="0" destOrd="0" presId="urn:microsoft.com/office/officeart/2005/8/layout/equation1"/>
    <dgm:cxn modelId="{CCBFDCD1-82E9-40E6-A888-4CA3A3D351F7}" type="presOf" srcId="{B3415CB7-B8F8-4C42-A5DC-B845AD94CC9E}" destId="{1F995C7C-0BDA-4D24-A867-A2D360A81F1D}" srcOrd="0" destOrd="0" presId="urn:microsoft.com/office/officeart/2005/8/layout/equation1"/>
    <dgm:cxn modelId="{EE14A6E5-9F71-43E4-B605-8F4373B3B22C}" srcId="{DBD6C4E9-9310-40F5-9AE1-F038ECFA819E}" destId="{30F16126-2F76-47DF-8B19-5D6CD4BA4F39}" srcOrd="1" destOrd="0" parTransId="{68A4FEFB-0CB9-47A5-8971-80D6566EAF69}" sibTransId="{2294ADE2-4B25-4545-B2C9-BBD37F0C2F21}"/>
    <dgm:cxn modelId="{9B24233C-1CF7-4A0C-861F-5B588FC91CE8}" type="presParOf" srcId="{53BE39F1-A693-4602-B4A8-AAD9CEBE7AA2}" destId="{15DA484B-01F6-42D4-A58F-35FCCF31C735}" srcOrd="0" destOrd="0" presId="urn:microsoft.com/office/officeart/2005/8/layout/equation1"/>
    <dgm:cxn modelId="{52D42971-E83C-4D1F-A84F-58AA687D81F6}" type="presParOf" srcId="{53BE39F1-A693-4602-B4A8-AAD9CEBE7AA2}" destId="{7621B459-1811-4DBC-9D47-B349747C2829}" srcOrd="1" destOrd="0" presId="urn:microsoft.com/office/officeart/2005/8/layout/equation1"/>
    <dgm:cxn modelId="{BA72722F-0D13-4B75-A75E-590C39D640C4}" type="presParOf" srcId="{53BE39F1-A693-4602-B4A8-AAD9CEBE7AA2}" destId="{2850585F-70E6-4F08-9860-5D1ED1F4078D}" srcOrd="2" destOrd="0" presId="urn:microsoft.com/office/officeart/2005/8/layout/equation1"/>
    <dgm:cxn modelId="{F493698D-708B-4DF6-AF49-7EB0D12CF211}" type="presParOf" srcId="{53BE39F1-A693-4602-B4A8-AAD9CEBE7AA2}" destId="{0C19354F-8D23-4391-A60C-C8E90AE2B5CB}" srcOrd="3" destOrd="0" presId="urn:microsoft.com/office/officeart/2005/8/layout/equation1"/>
    <dgm:cxn modelId="{1AFF51EE-639D-4064-BA7B-6D22FB47DE6D}" type="presParOf" srcId="{53BE39F1-A693-4602-B4A8-AAD9CEBE7AA2}" destId="{AC3D55E0-4C6E-4B1D-9F14-E5BDE3EB9DE6}" srcOrd="4" destOrd="0" presId="urn:microsoft.com/office/officeart/2005/8/layout/equation1"/>
    <dgm:cxn modelId="{71E32A7F-D22F-47DF-AC5F-585FFC4A3074}" type="presParOf" srcId="{53BE39F1-A693-4602-B4A8-AAD9CEBE7AA2}" destId="{FE54536A-B255-4ECB-8BC6-4B4C58E82CA9}" srcOrd="5" destOrd="0" presId="urn:microsoft.com/office/officeart/2005/8/layout/equation1"/>
    <dgm:cxn modelId="{DD9DD4B6-8451-4DB2-B390-0E77C1FBEECA}" type="presParOf" srcId="{53BE39F1-A693-4602-B4A8-AAD9CEBE7AA2}" destId="{AAB9AC51-A1A2-4711-A940-5838CEAE4E3D}" srcOrd="6" destOrd="0" presId="urn:microsoft.com/office/officeart/2005/8/layout/equation1"/>
    <dgm:cxn modelId="{A134EA7A-0096-4595-99A0-700DC9730A04}" type="presParOf" srcId="{53BE39F1-A693-4602-B4A8-AAD9CEBE7AA2}" destId="{23D08FD8-B473-41E4-B079-036DD756AA6E}" srcOrd="7" destOrd="0" presId="urn:microsoft.com/office/officeart/2005/8/layout/equation1"/>
    <dgm:cxn modelId="{D45E5D2C-9AA0-42CD-83AD-4A9CCFFB3DDA}" type="presParOf" srcId="{53BE39F1-A693-4602-B4A8-AAD9CEBE7AA2}" destId="{1F995C7C-0BDA-4D24-A867-A2D360A81F1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main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92914A-B6BC-4BA1-B6D3-595D295438E9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B1EAE86-6EB6-4A99-9D1D-0A85883F2245}" type="parTrans" cxnId="{A3C063C4-788D-4C82-8C3B-5B9904E2ECED}">
      <dgm:prSet/>
      <dgm:spPr/>
      <dgm:t>
        <a:bodyPr/>
        <a:lstStyle/>
        <a:p>
          <a:endParaRPr lang="en-US"/>
        </a:p>
      </dgm:t>
    </dgm:pt>
    <dgm:pt modelId="{BADBED66-647B-4AD8-A614-3D1BC34E7ED6}">
      <dgm:prSet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>
            <a:tabLst>
              <a:tab pos="5654675" algn="r"/>
            </a:tabLst>
          </a:pPr>
          <a:r>
            <a:rPr lang="en-US" dirty="0">
              <a:solidFill>
                <a:schemeClr val="tx1"/>
              </a:solidFill>
              <a:latin typeface="Georgia" panose="02040502050405020303" pitchFamily="18" charset="0"/>
            </a:rPr>
            <a:t>Barbara Veiock	   HR Analyst (Retire Employees )</a:t>
          </a:r>
        </a:p>
        <a:p>
          <a:pPr>
            <a:tabLst>
              <a:tab pos="5654675" algn="r"/>
            </a:tabLst>
          </a:pPr>
          <a:r>
            <a:rPr lang="en-US" dirty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bveiock@savannahga.gov</a:t>
          </a:r>
          <a:r>
            <a:rPr lang="en-US" dirty="0">
              <a:solidFill>
                <a:schemeClr val="tx1"/>
              </a:solidFill>
              <a:latin typeface="Georgia" panose="02040502050405020303" pitchFamily="18" charset="0"/>
            </a:rPr>
            <a:t>	525-2407</a:t>
          </a:r>
        </a:p>
      </dgm:t>
    </dgm:pt>
    <dgm:pt modelId="{210AB071-DDFC-484A-853C-D1676743B296}" type="sibTrans" cxnId="{A3C063C4-788D-4C82-8C3B-5B9904E2ECED}">
      <dgm:prSet/>
      <dgm:spPr/>
      <dgm:t>
        <a:bodyPr/>
        <a:lstStyle/>
        <a:p>
          <a:endParaRPr lang="en-US"/>
        </a:p>
      </dgm:t>
    </dgm:pt>
    <dgm:pt modelId="{96416242-B898-409C-9DD4-9CA444ECDC3D}" type="parTrans" cxnId="{16D9FB7B-9095-4A18-8BD3-FBA0B4F6CCD7}">
      <dgm:prSet/>
      <dgm:spPr/>
      <dgm:t>
        <a:bodyPr/>
        <a:lstStyle/>
        <a:p>
          <a:endParaRPr lang="en-US"/>
        </a:p>
      </dgm:t>
    </dgm:pt>
    <dgm:pt modelId="{1D5CB87B-AB01-489A-9733-B0124251ECA1}">
      <dgm:prSet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>
            <a:tabLst>
              <a:tab pos="5654675" algn="r"/>
            </a:tabLst>
          </a:pPr>
          <a:r>
            <a:rPr lang="en-US" dirty="0">
              <a:solidFill>
                <a:schemeClr val="tx1"/>
              </a:solidFill>
              <a:latin typeface="Georgia" panose="02040502050405020303" pitchFamily="18" charset="0"/>
            </a:rPr>
            <a:t>Angela Bryant 	HR Analyst (Active Employees)</a:t>
          </a:r>
        </a:p>
        <a:p>
          <a:pPr>
            <a:tabLst>
              <a:tab pos="5654675" algn="r"/>
            </a:tabLst>
          </a:pPr>
          <a:r>
            <a:rPr lang="en-US" dirty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Angela.Bryant@savannahga.gov</a:t>
          </a:r>
          <a:r>
            <a:rPr lang="en-US" dirty="0">
              <a:solidFill>
                <a:schemeClr val="tx1"/>
              </a:solidFill>
              <a:latin typeface="Georgia" panose="02040502050405020303" pitchFamily="18" charset="0"/>
            </a:rPr>
            <a:t>	651-3676</a:t>
          </a:r>
        </a:p>
      </dgm:t>
    </dgm:pt>
    <dgm:pt modelId="{0E009D90-1AD4-4FF3-908B-81032C145B78}" type="sibTrans" cxnId="{16D9FB7B-9095-4A18-8BD3-FBA0B4F6CCD7}">
      <dgm:prSet/>
      <dgm:spPr/>
      <dgm:t>
        <a:bodyPr/>
        <a:lstStyle/>
        <a:p>
          <a:endParaRPr lang="en-US"/>
        </a:p>
      </dgm:t>
    </dgm:pt>
    <dgm:pt modelId="{2EC26CA1-8483-4436-B591-682481A0AE4B}" type="parTrans" cxnId="{B4DBA8A1-4536-4A4D-ABA0-5F3E00781BAD}">
      <dgm:prSet/>
      <dgm:spPr/>
      <dgm:t>
        <a:bodyPr/>
        <a:lstStyle/>
        <a:p>
          <a:endParaRPr lang="en-US"/>
        </a:p>
      </dgm:t>
    </dgm:pt>
    <dgm:pt modelId="{A28FBBB4-7141-4703-905D-9FFD037BFF77}">
      <dgm:prSet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>
            <a:tabLst>
              <a:tab pos="5654675" algn="r"/>
            </a:tabLst>
          </a:pPr>
          <a:endParaRPr lang="en-US" dirty="0">
            <a:solidFill>
              <a:schemeClr val="tx1"/>
            </a:solidFill>
            <a:latin typeface="Georgia" panose="02040502050405020303" pitchFamily="18" charset="0"/>
          </a:endParaRPr>
        </a:p>
        <a:p>
          <a:pPr>
            <a:tabLst>
              <a:tab pos="5654675" algn="r"/>
            </a:tabLst>
          </a:pPr>
          <a:r>
            <a:rPr lang="en-US" dirty="0">
              <a:solidFill>
                <a:schemeClr val="tx1"/>
              </a:solidFill>
              <a:latin typeface="Georgia" panose="02040502050405020303" pitchFamily="18" charset="0"/>
            </a:rPr>
            <a:t>Lauren Wilson                                                                   Employee Health &amp; Wellness Coordinator</a:t>
          </a:r>
        </a:p>
        <a:p>
          <a:pPr>
            <a:tabLst>
              <a:tab pos="5654675" algn="r"/>
            </a:tabLst>
          </a:pPr>
          <a:r>
            <a:rPr lang="en-US" u="sng" dirty="0">
              <a:solidFill>
                <a:schemeClr val="tx1"/>
              </a:solidFill>
              <a:latin typeface="Georgia" panose="02040502050405020303" pitchFamily="18" charset="0"/>
            </a:rPr>
            <a:t>Lauren.Wilson@savannahga.gov    </a:t>
          </a:r>
          <a:r>
            <a:rPr lang="en-US" dirty="0">
              <a:solidFill>
                <a:schemeClr val="tx1"/>
              </a:solidFill>
              <a:latin typeface="Georgia" panose="02040502050405020303" pitchFamily="18" charset="0"/>
            </a:rPr>
            <a:t>	651-6545</a:t>
          </a:r>
        </a:p>
        <a:p>
          <a:pPr>
            <a:tabLst>
              <a:tab pos="5654675" algn="r"/>
            </a:tabLst>
          </a:pPr>
          <a:r>
            <a:rPr lang="en-US" dirty="0">
              <a:solidFill>
                <a:schemeClr val="tx1"/>
              </a:solidFill>
              <a:latin typeface="Georgia" panose="02040502050405020303" pitchFamily="18" charset="0"/>
            </a:rPr>
            <a:t>	</a:t>
          </a:r>
        </a:p>
      </dgm:t>
    </dgm:pt>
    <dgm:pt modelId="{A1919B16-1C6B-4684-BA81-591D6400F052}" type="sibTrans" cxnId="{B4DBA8A1-4536-4A4D-ABA0-5F3E00781BAD}">
      <dgm:prSet/>
      <dgm:spPr/>
      <dgm:t>
        <a:bodyPr/>
        <a:lstStyle/>
        <a:p>
          <a:endParaRPr lang="en-US"/>
        </a:p>
      </dgm:t>
    </dgm:pt>
    <dgm:pt modelId="{D2E01A55-A7CF-4BA7-881B-67359E65A131}" type="parTrans" cxnId="{61515FCE-A1B4-4A01-9398-06D165B2F03F}">
      <dgm:prSet/>
      <dgm:spPr/>
      <dgm:t>
        <a:bodyPr/>
        <a:lstStyle/>
        <a:p>
          <a:endParaRPr lang="en-US"/>
        </a:p>
      </dgm:t>
    </dgm:pt>
    <dgm:pt modelId="{6CCFE9AE-EC11-4110-BB74-A74C1E2A9554}">
      <dgm:prSet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pPr>
            <a:tabLst>
              <a:tab pos="5654675" algn="r"/>
            </a:tabLst>
          </a:pPr>
          <a:r>
            <a:rPr lang="en-US" dirty="0">
              <a:solidFill>
                <a:schemeClr val="tx1"/>
              </a:solidFill>
              <a:latin typeface="Georgia" panose="02040502050405020303" pitchFamily="18" charset="0"/>
            </a:rPr>
            <a:t>Tanya Jones	Benefits Manager</a:t>
          </a:r>
        </a:p>
        <a:p>
          <a:pPr>
            <a:tabLst>
              <a:tab pos="5654675" algn="r"/>
            </a:tabLst>
          </a:pPr>
          <a:r>
            <a:rPr lang="en-US" dirty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tjones01@savannahga.gov</a:t>
          </a:r>
          <a:r>
            <a:rPr lang="en-US" dirty="0">
              <a:solidFill>
                <a:schemeClr val="tx1"/>
              </a:solidFill>
              <a:latin typeface="Georgia" panose="02040502050405020303" pitchFamily="18" charset="0"/>
            </a:rPr>
            <a:t>	665-6228</a:t>
          </a:r>
        </a:p>
      </dgm:t>
    </dgm:pt>
    <dgm:pt modelId="{7BFF5BB5-59B8-462D-BA85-169415599C08}" type="sibTrans" cxnId="{61515FCE-A1B4-4A01-9398-06D165B2F03F}">
      <dgm:prSet/>
      <dgm:spPr/>
      <dgm:t>
        <a:bodyPr/>
        <a:lstStyle/>
        <a:p>
          <a:endParaRPr lang="en-US"/>
        </a:p>
      </dgm:t>
    </dgm:pt>
    <dgm:pt modelId="{DDE45F5C-C9F9-46E0-9696-B355DB56A830}">
      <dgm:prSet custT="1"/>
      <dgm:spPr/>
      <dgm:t>
        <a:bodyPr/>
        <a:lstStyle/>
        <a:p>
          <a:r>
            <a:rPr lang="en-US" sz="1100" b="0" kern="1200" dirty="0">
              <a:solidFill>
                <a:schemeClr val="tx1"/>
              </a:solidFill>
              <a:latin typeface="Georgia" panose="02040502050405020303" pitchFamily="18" charset="0"/>
            </a:rPr>
            <a:t>Krystal Karban 							                          HR Technician</a:t>
          </a:r>
        </a:p>
        <a:p>
          <a:r>
            <a:rPr lang="en-US" sz="1100" b="0" kern="1200" dirty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Krystal.Karban@savannahga.gov</a:t>
          </a:r>
          <a:r>
            <a:rPr lang="en-US" sz="1100" b="0" kern="1200" dirty="0">
              <a:solidFill>
                <a:schemeClr val="tx1"/>
              </a:solidFill>
              <a:latin typeface="Georgia" panose="02040502050405020303" pitchFamily="18" charset="0"/>
            </a:rPr>
            <a:t>	</a:t>
          </a:r>
          <a:r>
            <a:rPr lang="en-US" sz="1100" b="0" kern="1200" dirty="0">
              <a:solidFill>
                <a:schemeClr val="tx1"/>
              </a:solidFill>
            </a:rPr>
            <a:t>					      </a:t>
          </a:r>
          <a:r>
            <a:rPr lang="en-US" sz="1100" kern="1200" dirty="0">
              <a:solidFill>
                <a:prstClr val="black"/>
              </a:solidFill>
              <a:latin typeface="Georgia" panose="02040502050405020303" pitchFamily="18" charset="0"/>
              <a:ea typeface="Calibri" panose="020F0502020204030204"/>
              <a:cs typeface="Arial"/>
            </a:rPr>
            <a:t>655-1403</a:t>
          </a:r>
        </a:p>
      </dgm:t>
    </dgm:pt>
    <dgm:pt modelId="{4192B808-7A36-40B0-95CF-300C43A8376C}" type="parTrans" cxnId="{154A1636-6E7A-4F2B-8611-3D0DC687A7D5}">
      <dgm:prSet/>
      <dgm:spPr/>
      <dgm:t>
        <a:bodyPr/>
        <a:lstStyle/>
        <a:p>
          <a:endParaRPr lang="en-US"/>
        </a:p>
      </dgm:t>
    </dgm:pt>
    <dgm:pt modelId="{1D8E9C3F-C9CF-4DEB-84FE-61A08454941C}" type="sibTrans" cxnId="{154A1636-6E7A-4F2B-8611-3D0DC687A7D5}">
      <dgm:prSet/>
      <dgm:spPr/>
      <dgm:t>
        <a:bodyPr/>
        <a:lstStyle/>
        <a:p>
          <a:endParaRPr lang="en-US"/>
        </a:p>
      </dgm:t>
    </dgm:pt>
    <dgm:pt modelId="{E527158D-0F3C-47B9-8EB0-C9B592DECD67}" type="pres">
      <dgm:prSet presAssocID="{0C92914A-B6BC-4BA1-B6D3-595D295438E9}" presName="linear" presStyleCnt="0">
        <dgm:presLayoutVars>
          <dgm:animLvl val="lvl"/>
          <dgm:resizeHandles val="exact"/>
        </dgm:presLayoutVars>
      </dgm:prSet>
      <dgm:spPr/>
    </dgm:pt>
    <dgm:pt modelId="{E68DC369-C58A-490B-A630-87556A66DD9A}" type="pres">
      <dgm:prSet presAssocID="{BADBED66-647B-4AD8-A614-3D1BC34E7ED6}" presName="parentText" presStyleLbl="node1" presStyleIdx="0" presStyleCnt="5" custLinFactNeighborY="-24883">
        <dgm:presLayoutVars>
          <dgm:chMax val="0"/>
          <dgm:bulletEnabled val="1"/>
        </dgm:presLayoutVars>
      </dgm:prSet>
      <dgm:spPr/>
    </dgm:pt>
    <dgm:pt modelId="{3942AAEB-0F99-47DC-8BF7-5B4D0F180AB9}" type="pres">
      <dgm:prSet presAssocID="{210AB071-DDFC-484A-853C-D1676743B296}" presName="spacer" presStyleCnt="0"/>
      <dgm:spPr/>
    </dgm:pt>
    <dgm:pt modelId="{8791552B-3B14-4E0A-9802-2736B00EFADC}" type="pres">
      <dgm:prSet presAssocID="{1D5CB87B-AB01-489A-9733-B0124251ECA1}" presName="parentText" presStyleLbl="node1" presStyleIdx="1" presStyleCnt="5" custLinFactY="838" custLinFactNeighborY="100000">
        <dgm:presLayoutVars>
          <dgm:chMax val="0"/>
          <dgm:bulletEnabled val="1"/>
        </dgm:presLayoutVars>
      </dgm:prSet>
      <dgm:spPr/>
    </dgm:pt>
    <dgm:pt modelId="{2BF48DAE-647B-4B9F-B99B-623B3F29173B}" type="pres">
      <dgm:prSet presAssocID="{0E009D90-1AD4-4FF3-908B-81032C145B78}" presName="spacer" presStyleCnt="0"/>
      <dgm:spPr/>
    </dgm:pt>
    <dgm:pt modelId="{8793692E-3076-48B1-B115-520A051ED583}" type="pres">
      <dgm:prSet presAssocID="{A28FBBB4-7141-4703-905D-9FFD037BFF77}" presName="parentText" presStyleLbl="node1" presStyleIdx="2" presStyleCnt="5" custLinFactY="5108" custLinFactNeighborY="100000">
        <dgm:presLayoutVars>
          <dgm:chMax val="0"/>
          <dgm:bulletEnabled val="1"/>
        </dgm:presLayoutVars>
      </dgm:prSet>
      <dgm:spPr/>
    </dgm:pt>
    <dgm:pt modelId="{BD2447C9-A224-4C76-AA06-A2AA064D3BF9}" type="pres">
      <dgm:prSet presAssocID="{A1919B16-1C6B-4684-BA81-591D6400F052}" presName="spacer" presStyleCnt="0"/>
      <dgm:spPr/>
    </dgm:pt>
    <dgm:pt modelId="{12E6D7E6-A688-42BE-B579-4D259709D9BC}" type="pres">
      <dgm:prSet presAssocID="{DDE45F5C-C9F9-46E0-9696-B355DB56A830}" presName="parentText" presStyleLbl="node1" presStyleIdx="3" presStyleCnt="5" custLinFactY="9338" custLinFactNeighborY="100000">
        <dgm:presLayoutVars>
          <dgm:chMax val="0"/>
          <dgm:bulletEnabled val="1"/>
        </dgm:presLayoutVars>
      </dgm:prSet>
      <dgm:spPr/>
    </dgm:pt>
    <dgm:pt modelId="{E8806229-B11D-402D-ACA1-0316B22FDE5B}" type="pres">
      <dgm:prSet presAssocID="{1D8E9C3F-C9CF-4DEB-84FE-61A08454941C}" presName="spacer" presStyleCnt="0"/>
      <dgm:spPr/>
    </dgm:pt>
    <dgm:pt modelId="{D911F734-FACF-41EF-8AE7-1A95C9FC0674}" type="pres">
      <dgm:prSet presAssocID="{6CCFE9AE-EC11-4110-BB74-A74C1E2A9554}" presName="parentText" presStyleLbl="node1" presStyleIdx="4" presStyleCnt="5" custLinFactY="13485" custLinFactNeighborY="100000">
        <dgm:presLayoutVars>
          <dgm:chMax val="0"/>
          <dgm:bulletEnabled val="1"/>
        </dgm:presLayoutVars>
      </dgm:prSet>
      <dgm:spPr/>
    </dgm:pt>
  </dgm:ptLst>
  <dgm:cxnLst>
    <dgm:cxn modelId="{DB62FD07-30FC-4AFD-B9BB-2F80CAC36A4D}" type="presOf" srcId="{A28FBBB4-7141-4703-905D-9FFD037BFF77}" destId="{8793692E-3076-48B1-B115-520A051ED583}" srcOrd="0" destOrd="0" presId="urn:microsoft.com/office/officeart/2005/8/layout/vList2"/>
    <dgm:cxn modelId="{117BC716-85C0-4542-B722-F78ADDC09D9B}" type="presOf" srcId="{6CCFE9AE-EC11-4110-BB74-A74C1E2A9554}" destId="{D911F734-FACF-41EF-8AE7-1A95C9FC0674}" srcOrd="0" destOrd="0" presId="urn:microsoft.com/office/officeart/2005/8/layout/vList2"/>
    <dgm:cxn modelId="{154A1636-6E7A-4F2B-8611-3D0DC687A7D5}" srcId="{0C92914A-B6BC-4BA1-B6D3-595D295438E9}" destId="{DDE45F5C-C9F9-46E0-9696-B355DB56A830}" srcOrd="3" destOrd="0" parTransId="{4192B808-7A36-40B0-95CF-300C43A8376C}" sibTransId="{1D8E9C3F-C9CF-4DEB-84FE-61A08454941C}"/>
    <dgm:cxn modelId="{6B8F7F38-0FFA-408E-AB85-FC51BB0DA81B}" type="presOf" srcId="{0C92914A-B6BC-4BA1-B6D3-595D295438E9}" destId="{E527158D-0F3C-47B9-8EB0-C9B592DECD67}" srcOrd="0" destOrd="0" presId="urn:microsoft.com/office/officeart/2005/8/layout/vList2"/>
    <dgm:cxn modelId="{F553FA5A-35ED-4ABF-A756-247DA453B55D}" type="presOf" srcId="{DDE45F5C-C9F9-46E0-9696-B355DB56A830}" destId="{12E6D7E6-A688-42BE-B579-4D259709D9BC}" srcOrd="0" destOrd="0" presId="urn:microsoft.com/office/officeart/2005/8/layout/vList2"/>
    <dgm:cxn modelId="{16D9FB7B-9095-4A18-8BD3-FBA0B4F6CCD7}" srcId="{0C92914A-B6BC-4BA1-B6D3-595D295438E9}" destId="{1D5CB87B-AB01-489A-9733-B0124251ECA1}" srcOrd="1" destOrd="0" parTransId="{96416242-B898-409C-9DD4-9CA444ECDC3D}" sibTransId="{0E009D90-1AD4-4FF3-908B-81032C145B78}"/>
    <dgm:cxn modelId="{14974E90-2828-4B11-B09A-CA073B2F9052}" type="presOf" srcId="{BADBED66-647B-4AD8-A614-3D1BC34E7ED6}" destId="{E68DC369-C58A-490B-A630-87556A66DD9A}" srcOrd="0" destOrd="0" presId="urn:microsoft.com/office/officeart/2005/8/layout/vList2"/>
    <dgm:cxn modelId="{B4DBA8A1-4536-4A4D-ABA0-5F3E00781BAD}" srcId="{0C92914A-B6BC-4BA1-B6D3-595D295438E9}" destId="{A28FBBB4-7141-4703-905D-9FFD037BFF77}" srcOrd="2" destOrd="0" parTransId="{2EC26CA1-8483-4436-B591-682481A0AE4B}" sibTransId="{A1919B16-1C6B-4684-BA81-591D6400F052}"/>
    <dgm:cxn modelId="{A3C063C4-788D-4C82-8C3B-5B9904E2ECED}" srcId="{0C92914A-B6BC-4BA1-B6D3-595D295438E9}" destId="{BADBED66-647B-4AD8-A614-3D1BC34E7ED6}" srcOrd="0" destOrd="0" parTransId="{DB1EAE86-6EB6-4A99-9D1D-0A85883F2245}" sibTransId="{210AB071-DDFC-484A-853C-D1676743B296}"/>
    <dgm:cxn modelId="{61515FCE-A1B4-4A01-9398-06D165B2F03F}" srcId="{0C92914A-B6BC-4BA1-B6D3-595D295438E9}" destId="{6CCFE9AE-EC11-4110-BB74-A74C1E2A9554}" srcOrd="4" destOrd="0" parTransId="{D2E01A55-A7CF-4BA7-881B-67359E65A131}" sibTransId="{7BFF5BB5-59B8-462D-BA85-169415599C08}"/>
    <dgm:cxn modelId="{81E7ACF9-47DE-48DB-B244-327798093496}" type="presOf" srcId="{1D5CB87B-AB01-489A-9733-B0124251ECA1}" destId="{8791552B-3B14-4E0A-9802-2736B00EFADC}" srcOrd="0" destOrd="0" presId="urn:microsoft.com/office/officeart/2005/8/layout/vList2"/>
    <dgm:cxn modelId="{CF32C6C1-DAA3-48A9-A73B-9A50AA649E26}" type="presParOf" srcId="{E527158D-0F3C-47B9-8EB0-C9B592DECD67}" destId="{E68DC369-C58A-490B-A630-87556A66DD9A}" srcOrd="0" destOrd="0" presId="urn:microsoft.com/office/officeart/2005/8/layout/vList2"/>
    <dgm:cxn modelId="{5907723C-9C64-4120-8451-07FAB76E593A}" type="presParOf" srcId="{E527158D-0F3C-47B9-8EB0-C9B592DECD67}" destId="{3942AAEB-0F99-47DC-8BF7-5B4D0F180AB9}" srcOrd="1" destOrd="0" presId="urn:microsoft.com/office/officeart/2005/8/layout/vList2"/>
    <dgm:cxn modelId="{8AF66B67-BCF9-4272-B854-25DE3B7E18DA}" type="presParOf" srcId="{E527158D-0F3C-47B9-8EB0-C9B592DECD67}" destId="{8791552B-3B14-4E0A-9802-2736B00EFADC}" srcOrd="2" destOrd="0" presId="urn:microsoft.com/office/officeart/2005/8/layout/vList2"/>
    <dgm:cxn modelId="{A5AD798B-6ED8-4D0A-8A76-BD6C00044DD2}" type="presParOf" srcId="{E527158D-0F3C-47B9-8EB0-C9B592DECD67}" destId="{2BF48DAE-647B-4B9F-B99B-623B3F29173B}" srcOrd="3" destOrd="0" presId="urn:microsoft.com/office/officeart/2005/8/layout/vList2"/>
    <dgm:cxn modelId="{877E03FA-5BF4-4F43-A6A3-CA236B029CF0}" type="presParOf" srcId="{E527158D-0F3C-47B9-8EB0-C9B592DECD67}" destId="{8793692E-3076-48B1-B115-520A051ED583}" srcOrd="4" destOrd="0" presId="urn:microsoft.com/office/officeart/2005/8/layout/vList2"/>
    <dgm:cxn modelId="{0BB7499F-8C98-4A8A-B3E3-C67436FB1B05}" type="presParOf" srcId="{E527158D-0F3C-47B9-8EB0-C9B592DECD67}" destId="{BD2447C9-A224-4C76-AA06-A2AA064D3BF9}" srcOrd="5" destOrd="0" presId="urn:microsoft.com/office/officeart/2005/8/layout/vList2"/>
    <dgm:cxn modelId="{FCAFC189-D610-42BA-908C-BA14952C925E}" type="presParOf" srcId="{E527158D-0F3C-47B9-8EB0-C9B592DECD67}" destId="{12E6D7E6-A688-42BE-B579-4D259709D9BC}" srcOrd="6" destOrd="0" presId="urn:microsoft.com/office/officeart/2005/8/layout/vList2"/>
    <dgm:cxn modelId="{99A22938-01AF-4E6A-BF00-710804EFDC22}" type="presParOf" srcId="{E527158D-0F3C-47B9-8EB0-C9B592DECD67}" destId="{E8806229-B11D-402D-ACA1-0316B22FDE5B}" srcOrd="7" destOrd="0" presId="urn:microsoft.com/office/officeart/2005/8/layout/vList2"/>
    <dgm:cxn modelId="{89A81D6F-53BC-4E18-A7C0-3C7B303DAB5D}" type="presParOf" srcId="{E527158D-0F3C-47B9-8EB0-C9B592DECD67}" destId="{D911F734-FACF-41EF-8AE7-1A95C9FC067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F18E7-793A-42E8-AFDA-4DCAF4B2150E}">
      <dsp:nvSpPr>
        <dsp:cNvPr id="0" name=""/>
        <dsp:cNvSpPr/>
      </dsp:nvSpPr>
      <dsp:spPr>
        <a:xfrm>
          <a:off x="1679786" y="0"/>
          <a:ext cx="1950720" cy="108373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tx1"/>
              </a:solidFill>
              <a:latin typeface="Georgia" panose="02040502050405020303" pitchFamily="18" charset="0"/>
            </a:rPr>
            <a:t>401K</a:t>
          </a:r>
        </a:p>
      </dsp:txBody>
      <dsp:txXfrm>
        <a:off x="1711527" y="31741"/>
        <a:ext cx="1887238" cy="1020251"/>
      </dsp:txXfrm>
    </dsp:sp>
    <dsp:sp modelId="{38A367B3-0ACF-4DCD-9674-537829530774}">
      <dsp:nvSpPr>
        <dsp:cNvPr id="0" name=""/>
        <dsp:cNvSpPr/>
      </dsp:nvSpPr>
      <dsp:spPr>
        <a:xfrm>
          <a:off x="4497493" y="0"/>
          <a:ext cx="1950720" cy="108373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tx1"/>
              </a:solidFill>
              <a:latin typeface="Georgia" panose="02040502050405020303" pitchFamily="18" charset="0"/>
            </a:rPr>
            <a:t>Defined Benefit Plan</a:t>
          </a:r>
        </a:p>
      </dsp:txBody>
      <dsp:txXfrm>
        <a:off x="4529234" y="31741"/>
        <a:ext cx="1887238" cy="1020251"/>
      </dsp:txXfrm>
    </dsp:sp>
    <dsp:sp modelId="{40A46D67-2C13-4ABE-ABEC-D5DE1E3948A6}">
      <dsp:nvSpPr>
        <dsp:cNvPr id="0" name=""/>
        <dsp:cNvSpPr/>
      </dsp:nvSpPr>
      <dsp:spPr>
        <a:xfrm>
          <a:off x="3657599" y="4605866"/>
          <a:ext cx="812800" cy="812800"/>
        </a:xfrm>
        <a:prstGeom prst="triangle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9621C-0826-46D4-AA5A-8AFBA4A114CB}">
      <dsp:nvSpPr>
        <dsp:cNvPr id="0" name=""/>
        <dsp:cNvSpPr/>
      </dsp:nvSpPr>
      <dsp:spPr>
        <a:xfrm rot="240000">
          <a:off x="1624855" y="4257573"/>
          <a:ext cx="4878289" cy="341123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7638B-9908-4869-8562-2BD4D4CAAE16}">
      <dsp:nvSpPr>
        <dsp:cNvPr id="0" name=""/>
        <dsp:cNvSpPr/>
      </dsp:nvSpPr>
      <dsp:spPr>
        <a:xfrm rot="240000">
          <a:off x="4553844" y="3404681"/>
          <a:ext cx="1946391" cy="906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  <a:latin typeface="Georgia Pro" panose="02040502050405020303" pitchFamily="18" charset="0"/>
            </a:rPr>
            <a:t>In Five Years = $150,000</a:t>
          </a:r>
        </a:p>
      </dsp:txBody>
      <dsp:txXfrm>
        <a:off x="4598111" y="3448948"/>
        <a:ext cx="1857857" cy="818285"/>
      </dsp:txXfrm>
    </dsp:sp>
    <dsp:sp modelId="{5C5A56A2-16AC-43B7-BE62-BE5FD40FAFB7}">
      <dsp:nvSpPr>
        <dsp:cNvPr id="0" name=""/>
        <dsp:cNvSpPr/>
      </dsp:nvSpPr>
      <dsp:spPr>
        <a:xfrm rot="240000">
          <a:off x="4624286" y="2429321"/>
          <a:ext cx="1946391" cy="906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  <a:latin typeface="Georgia Pro" panose="02040502050405020303" pitchFamily="18" charset="0"/>
            </a:rPr>
            <a:t>Collect $2,500 monthly</a:t>
          </a:r>
        </a:p>
      </dsp:txBody>
      <dsp:txXfrm>
        <a:off x="4668553" y="2473588"/>
        <a:ext cx="1857857" cy="818285"/>
      </dsp:txXfrm>
    </dsp:sp>
    <dsp:sp modelId="{A38DD35E-C826-4FFA-93E1-1B26B5EDBC0F}">
      <dsp:nvSpPr>
        <dsp:cNvPr id="0" name=""/>
        <dsp:cNvSpPr/>
      </dsp:nvSpPr>
      <dsp:spPr>
        <a:xfrm rot="240000">
          <a:off x="4694729" y="1475635"/>
          <a:ext cx="1946391" cy="906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  <a:latin typeface="Georgia Pro" panose="02040502050405020303" pitchFamily="18" charset="0"/>
            </a:rPr>
            <a:t>Contribute $50,000</a:t>
          </a:r>
        </a:p>
      </dsp:txBody>
      <dsp:txXfrm>
        <a:off x="4738996" y="1519902"/>
        <a:ext cx="1857857" cy="818285"/>
      </dsp:txXfrm>
    </dsp:sp>
    <dsp:sp modelId="{31A9334C-F3BB-46D6-9C64-8223A16F31C4}">
      <dsp:nvSpPr>
        <dsp:cNvPr id="0" name=""/>
        <dsp:cNvSpPr/>
      </dsp:nvSpPr>
      <dsp:spPr>
        <a:xfrm rot="240000">
          <a:off x="1763230" y="3209609"/>
          <a:ext cx="1946391" cy="906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  <a:latin typeface="Georgia Pro" panose="02040502050405020303" pitchFamily="18" charset="0"/>
            </a:rPr>
            <a:t>Could run out when you have used all the $100,000</a:t>
          </a:r>
        </a:p>
      </dsp:txBody>
      <dsp:txXfrm>
        <a:off x="1807497" y="3253876"/>
        <a:ext cx="1857857" cy="818285"/>
      </dsp:txXfrm>
    </dsp:sp>
    <dsp:sp modelId="{F0828F24-0441-4DF9-B443-B2DEDB1333EA}">
      <dsp:nvSpPr>
        <dsp:cNvPr id="0" name=""/>
        <dsp:cNvSpPr/>
      </dsp:nvSpPr>
      <dsp:spPr>
        <a:xfrm rot="240000">
          <a:off x="1833673" y="2234249"/>
          <a:ext cx="1946391" cy="906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  <a:latin typeface="Georgia Pro" panose="02040502050405020303" pitchFamily="18" charset="0"/>
            </a:rPr>
            <a:t>$100,000 invested in the 401K plan</a:t>
          </a:r>
        </a:p>
      </dsp:txBody>
      <dsp:txXfrm>
        <a:off x="1877940" y="2278516"/>
        <a:ext cx="1857857" cy="818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98D7A-DA9F-4CCA-8E7B-28ED638BD681}">
      <dsp:nvSpPr>
        <dsp:cNvPr id="0" name=""/>
        <dsp:cNvSpPr/>
      </dsp:nvSpPr>
      <dsp:spPr>
        <a:xfrm>
          <a:off x="0" y="126507"/>
          <a:ext cx="2841673" cy="1705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2800" kern="1200" dirty="0">
              <a:latin typeface="Georgia" panose="02040502050405020303" pitchFamily="18" charset="0"/>
            </a:rPr>
            <a:t>Service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0"/>
            </a:spcAft>
            <a:buNone/>
          </a:pPr>
          <a:r>
            <a:rPr lang="en-US" sz="2800" kern="1200" dirty="0">
              <a:latin typeface="Georgia" panose="02040502050405020303" pitchFamily="18" charset="0"/>
            </a:rPr>
            <a:t>Prior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Georgia" panose="02040502050405020303" pitchFamily="18" charset="0"/>
            </a:rPr>
            <a:t>to 2000</a:t>
          </a:r>
          <a:endParaRPr lang="en-US" sz="1200" kern="1200" dirty="0">
            <a:latin typeface="Georgia" panose="02040502050405020303" pitchFamily="18" charset="0"/>
          </a:endParaRPr>
        </a:p>
      </dsp:txBody>
      <dsp:txXfrm>
        <a:off x="0" y="126507"/>
        <a:ext cx="2841673" cy="1705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9BE3C-E90F-41DC-BEE0-A02C052D81D9}">
      <dsp:nvSpPr>
        <dsp:cNvPr id="0" name=""/>
        <dsp:cNvSpPr/>
      </dsp:nvSpPr>
      <dsp:spPr>
        <a:xfrm>
          <a:off x="4919" y="327508"/>
          <a:ext cx="1366663" cy="13666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eorgia Pro" panose="02040502050405020303" pitchFamily="18" charset="0"/>
            </a:rPr>
            <a:t>2.1%</a:t>
          </a:r>
        </a:p>
      </dsp:txBody>
      <dsp:txXfrm>
        <a:off x="205062" y="527651"/>
        <a:ext cx="966377" cy="966377"/>
      </dsp:txXfrm>
    </dsp:sp>
    <dsp:sp modelId="{E0E78AAD-2DBD-4657-AFF0-65F757B2F4F0}">
      <dsp:nvSpPr>
        <dsp:cNvPr id="0" name=""/>
        <dsp:cNvSpPr/>
      </dsp:nvSpPr>
      <dsp:spPr>
        <a:xfrm>
          <a:off x="1482555" y="614508"/>
          <a:ext cx="792664" cy="792664"/>
        </a:xfrm>
        <a:prstGeom prst="mathMultiply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607019" y="738972"/>
        <a:ext cx="543736" cy="543736"/>
      </dsp:txXfrm>
    </dsp:sp>
    <dsp:sp modelId="{15DA484B-01F6-42D4-A58F-35FCCF31C735}">
      <dsp:nvSpPr>
        <dsp:cNvPr id="0" name=""/>
        <dsp:cNvSpPr/>
      </dsp:nvSpPr>
      <dsp:spPr>
        <a:xfrm>
          <a:off x="2479395" y="338551"/>
          <a:ext cx="1366663" cy="13666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eorgia Pro" panose="02040502050405020303" pitchFamily="18" charset="0"/>
            </a:rPr>
            <a:t>$58,000.00</a:t>
          </a:r>
        </a:p>
      </dsp:txBody>
      <dsp:txXfrm>
        <a:off x="2679538" y="538694"/>
        <a:ext cx="966377" cy="966377"/>
      </dsp:txXfrm>
    </dsp:sp>
    <dsp:sp modelId="{2850585F-70E6-4F08-9860-5D1ED1F4078D}">
      <dsp:nvSpPr>
        <dsp:cNvPr id="0" name=""/>
        <dsp:cNvSpPr/>
      </dsp:nvSpPr>
      <dsp:spPr>
        <a:xfrm>
          <a:off x="3863830" y="614508"/>
          <a:ext cx="792664" cy="792664"/>
        </a:xfrm>
        <a:prstGeom prst="mathMultiply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988294" y="738972"/>
        <a:ext cx="543736" cy="543736"/>
      </dsp:txXfrm>
    </dsp:sp>
    <dsp:sp modelId="{FA9254ED-C275-4270-B99B-930FFA594092}">
      <dsp:nvSpPr>
        <dsp:cNvPr id="0" name=""/>
        <dsp:cNvSpPr/>
      </dsp:nvSpPr>
      <dsp:spPr>
        <a:xfrm>
          <a:off x="4767468" y="327508"/>
          <a:ext cx="1366663" cy="13666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eorgia Pro" panose="02040502050405020303" pitchFamily="18" charset="0"/>
            </a:rPr>
            <a:t>13.5 years</a:t>
          </a:r>
        </a:p>
      </dsp:txBody>
      <dsp:txXfrm>
        <a:off x="4967611" y="527651"/>
        <a:ext cx="966377" cy="966377"/>
      </dsp:txXfrm>
    </dsp:sp>
    <dsp:sp modelId="{1A29E7D3-E22D-4740-92BC-ABE8930E7F2E}">
      <dsp:nvSpPr>
        <dsp:cNvPr id="0" name=""/>
        <dsp:cNvSpPr/>
      </dsp:nvSpPr>
      <dsp:spPr>
        <a:xfrm>
          <a:off x="6245105" y="614508"/>
          <a:ext cx="792664" cy="792664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350173" y="777797"/>
        <a:ext cx="582528" cy="466086"/>
      </dsp:txXfrm>
    </dsp:sp>
    <dsp:sp modelId="{1F995C7C-0BDA-4D24-A867-A2D360A81F1D}">
      <dsp:nvSpPr>
        <dsp:cNvPr id="0" name=""/>
        <dsp:cNvSpPr/>
      </dsp:nvSpPr>
      <dsp:spPr>
        <a:xfrm>
          <a:off x="7148743" y="327508"/>
          <a:ext cx="1366663" cy="13666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eorgia Pro" panose="02040502050405020303" pitchFamily="18" charset="0"/>
            </a:rPr>
            <a:t>$16,443.00</a:t>
          </a:r>
        </a:p>
      </dsp:txBody>
      <dsp:txXfrm>
        <a:off x="7348886" y="527651"/>
        <a:ext cx="966377" cy="966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16B60-3FC0-4A13-944E-5EEF76704D46}">
      <dsp:nvSpPr>
        <dsp:cNvPr id="0" name=""/>
        <dsp:cNvSpPr/>
      </dsp:nvSpPr>
      <dsp:spPr>
        <a:xfrm>
          <a:off x="0" y="53540"/>
          <a:ext cx="2841673" cy="170500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Georgia" panose="02040502050405020303" pitchFamily="18" charset="0"/>
            </a:rPr>
            <a:t>Service 1/1/2000 forward</a:t>
          </a:r>
          <a:endParaRPr lang="en-US" sz="1200" kern="120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0" y="53540"/>
        <a:ext cx="2841673" cy="1705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9BE3C-E90F-41DC-BEE0-A02C052D81D9}">
      <dsp:nvSpPr>
        <dsp:cNvPr id="0" name=""/>
        <dsp:cNvSpPr/>
      </dsp:nvSpPr>
      <dsp:spPr>
        <a:xfrm>
          <a:off x="4919" y="379750"/>
          <a:ext cx="1366663" cy="13666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  <a:latin typeface="Georgia Pro" panose="02040502050405020303" pitchFamily="18" charset="0"/>
            </a:rPr>
            <a:t>2.3%</a:t>
          </a:r>
        </a:p>
      </dsp:txBody>
      <dsp:txXfrm>
        <a:off x="205062" y="579893"/>
        <a:ext cx="966377" cy="966377"/>
      </dsp:txXfrm>
    </dsp:sp>
    <dsp:sp modelId="{E0E78AAD-2DBD-4657-AFF0-65F757B2F4F0}">
      <dsp:nvSpPr>
        <dsp:cNvPr id="0" name=""/>
        <dsp:cNvSpPr/>
      </dsp:nvSpPr>
      <dsp:spPr>
        <a:xfrm>
          <a:off x="1482555" y="666750"/>
          <a:ext cx="792664" cy="792664"/>
        </a:xfrm>
        <a:prstGeom prst="mathMultiply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607019" y="791214"/>
        <a:ext cx="543736" cy="543736"/>
      </dsp:txXfrm>
    </dsp:sp>
    <dsp:sp modelId="{15DA484B-01F6-42D4-A58F-35FCCF31C735}">
      <dsp:nvSpPr>
        <dsp:cNvPr id="0" name=""/>
        <dsp:cNvSpPr/>
      </dsp:nvSpPr>
      <dsp:spPr>
        <a:xfrm>
          <a:off x="2386193" y="379750"/>
          <a:ext cx="1366663" cy="13666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Georgia Pro" panose="02040502050405020303" pitchFamily="18" charset="0"/>
            </a:rPr>
            <a:t>$58,000.00</a:t>
          </a:r>
        </a:p>
      </dsp:txBody>
      <dsp:txXfrm>
        <a:off x="2586336" y="579893"/>
        <a:ext cx="966377" cy="966377"/>
      </dsp:txXfrm>
    </dsp:sp>
    <dsp:sp modelId="{2850585F-70E6-4F08-9860-5D1ED1F4078D}">
      <dsp:nvSpPr>
        <dsp:cNvPr id="0" name=""/>
        <dsp:cNvSpPr/>
      </dsp:nvSpPr>
      <dsp:spPr>
        <a:xfrm>
          <a:off x="3863830" y="666750"/>
          <a:ext cx="792664" cy="792664"/>
        </a:xfrm>
        <a:prstGeom prst="mathMultiply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988294" y="791214"/>
        <a:ext cx="543736" cy="543736"/>
      </dsp:txXfrm>
    </dsp:sp>
    <dsp:sp modelId="{FA9254ED-C275-4270-B99B-930FFA594092}">
      <dsp:nvSpPr>
        <dsp:cNvPr id="0" name=""/>
        <dsp:cNvSpPr/>
      </dsp:nvSpPr>
      <dsp:spPr>
        <a:xfrm>
          <a:off x="4767468" y="379750"/>
          <a:ext cx="1366663" cy="13666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Georgia Pro" panose="02040502050405020303" pitchFamily="18" charset="0"/>
            </a:rPr>
            <a:t>11.5 years</a:t>
          </a:r>
        </a:p>
      </dsp:txBody>
      <dsp:txXfrm>
        <a:off x="4967611" y="579893"/>
        <a:ext cx="966377" cy="966377"/>
      </dsp:txXfrm>
    </dsp:sp>
    <dsp:sp modelId="{1A29E7D3-E22D-4740-92BC-ABE8930E7F2E}">
      <dsp:nvSpPr>
        <dsp:cNvPr id="0" name=""/>
        <dsp:cNvSpPr/>
      </dsp:nvSpPr>
      <dsp:spPr>
        <a:xfrm>
          <a:off x="6245105" y="666750"/>
          <a:ext cx="792664" cy="792664"/>
        </a:xfrm>
        <a:prstGeom prst="mathEqual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350173" y="830039"/>
        <a:ext cx="582528" cy="466086"/>
      </dsp:txXfrm>
    </dsp:sp>
    <dsp:sp modelId="{1F995C7C-0BDA-4D24-A867-A2D360A81F1D}">
      <dsp:nvSpPr>
        <dsp:cNvPr id="0" name=""/>
        <dsp:cNvSpPr/>
      </dsp:nvSpPr>
      <dsp:spPr>
        <a:xfrm>
          <a:off x="7148743" y="379750"/>
          <a:ext cx="1366663" cy="13666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Georgia Pro" panose="02040502050405020303" pitchFamily="18" charset="0"/>
            </a:rPr>
            <a:t>$15,341.00</a:t>
          </a:r>
        </a:p>
      </dsp:txBody>
      <dsp:txXfrm>
        <a:off x="7348886" y="579893"/>
        <a:ext cx="966377" cy="9663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A484B-01F6-42D4-A58F-35FCCF31C735}">
      <dsp:nvSpPr>
        <dsp:cNvPr id="0" name=""/>
        <dsp:cNvSpPr/>
      </dsp:nvSpPr>
      <dsp:spPr>
        <a:xfrm>
          <a:off x="1325850" y="702"/>
          <a:ext cx="1753455" cy="1753455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eorgia Pro" panose="02040502050405020303" pitchFamily="18" charset="0"/>
            </a:rPr>
            <a:t>$31,784.00 Total Amount</a:t>
          </a:r>
        </a:p>
      </dsp:txBody>
      <dsp:txXfrm>
        <a:off x="1582638" y="257490"/>
        <a:ext cx="1239879" cy="1239879"/>
      </dsp:txXfrm>
    </dsp:sp>
    <dsp:sp modelId="{2850585F-70E6-4F08-9860-5D1ED1F4078D}">
      <dsp:nvSpPr>
        <dsp:cNvPr id="0" name=""/>
        <dsp:cNvSpPr/>
      </dsp:nvSpPr>
      <dsp:spPr>
        <a:xfrm>
          <a:off x="3221687" y="368928"/>
          <a:ext cx="1017004" cy="1017004"/>
        </a:xfrm>
        <a:prstGeom prst="mathDivid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356491" y="757830"/>
        <a:ext cx="747396" cy="239200"/>
      </dsp:txXfrm>
    </dsp:sp>
    <dsp:sp modelId="{AC3D55E0-4C6E-4B1D-9F14-E5BDE3EB9DE6}">
      <dsp:nvSpPr>
        <dsp:cNvPr id="0" name=""/>
        <dsp:cNvSpPr/>
      </dsp:nvSpPr>
      <dsp:spPr>
        <a:xfrm>
          <a:off x="4381072" y="702"/>
          <a:ext cx="1753455" cy="1753455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eorgia Pro" panose="02040502050405020303" pitchFamily="18" charset="0"/>
            </a:rPr>
            <a:t>12 months</a:t>
          </a:r>
        </a:p>
      </dsp:txBody>
      <dsp:txXfrm>
        <a:off x="4637860" y="257490"/>
        <a:ext cx="1239879" cy="1239879"/>
      </dsp:txXfrm>
    </dsp:sp>
    <dsp:sp modelId="{AAB9AC51-A1A2-4711-A940-5838CEAE4E3D}">
      <dsp:nvSpPr>
        <dsp:cNvPr id="0" name=""/>
        <dsp:cNvSpPr/>
      </dsp:nvSpPr>
      <dsp:spPr>
        <a:xfrm>
          <a:off x="6276908" y="368928"/>
          <a:ext cx="1017004" cy="101700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411712" y="578431"/>
        <a:ext cx="747396" cy="597998"/>
      </dsp:txXfrm>
    </dsp:sp>
    <dsp:sp modelId="{1F995C7C-0BDA-4D24-A867-A2D360A81F1D}">
      <dsp:nvSpPr>
        <dsp:cNvPr id="0" name=""/>
        <dsp:cNvSpPr/>
      </dsp:nvSpPr>
      <dsp:spPr>
        <a:xfrm>
          <a:off x="7436293" y="702"/>
          <a:ext cx="1753455" cy="1753455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eorgia Pro" panose="02040502050405020303" pitchFamily="18" charset="0"/>
            </a:rPr>
            <a:t>$2,648.66 Monthly Pension</a:t>
          </a:r>
        </a:p>
      </dsp:txBody>
      <dsp:txXfrm>
        <a:off x="7693081" y="257490"/>
        <a:ext cx="1239879" cy="12398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DC369-C58A-490B-A630-87556A66DD9A}">
      <dsp:nvSpPr>
        <dsp:cNvPr id="0" name=""/>
        <dsp:cNvSpPr/>
      </dsp:nvSpPr>
      <dsp:spPr>
        <a:xfrm>
          <a:off x="0" y="463382"/>
          <a:ext cx="5962720" cy="9226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654675" algn="r"/>
            </a:tabLst>
          </a:pPr>
          <a:r>
            <a:rPr lang="en-US" sz="1100" kern="1200" dirty="0">
              <a:solidFill>
                <a:schemeClr val="tx1"/>
              </a:solidFill>
              <a:latin typeface="Georgia" panose="02040502050405020303" pitchFamily="18" charset="0"/>
            </a:rPr>
            <a:t>Barbara Veiock	   HR Analyst (Retire Employees 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654675" algn="r"/>
            </a:tabLst>
          </a:pPr>
          <a:r>
            <a:rPr lang="en-US" sz="1100" kern="1200" dirty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bveiock@savannahga.gov</a:t>
          </a:r>
          <a:r>
            <a:rPr lang="en-US" sz="1100" kern="1200" dirty="0">
              <a:solidFill>
                <a:schemeClr val="tx1"/>
              </a:solidFill>
              <a:latin typeface="Georgia" panose="02040502050405020303" pitchFamily="18" charset="0"/>
            </a:rPr>
            <a:t>	525-2407</a:t>
          </a:r>
        </a:p>
      </dsp:txBody>
      <dsp:txXfrm>
        <a:off x="45038" y="508420"/>
        <a:ext cx="5872644" cy="832542"/>
      </dsp:txXfrm>
    </dsp:sp>
    <dsp:sp modelId="{8791552B-3B14-4E0A-9802-2736B00EFADC}">
      <dsp:nvSpPr>
        <dsp:cNvPr id="0" name=""/>
        <dsp:cNvSpPr/>
      </dsp:nvSpPr>
      <dsp:spPr>
        <a:xfrm>
          <a:off x="0" y="1464975"/>
          <a:ext cx="5962720" cy="9226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654675" algn="r"/>
            </a:tabLst>
          </a:pPr>
          <a:r>
            <a:rPr lang="en-US" sz="1100" kern="1200" dirty="0">
              <a:solidFill>
                <a:schemeClr val="tx1"/>
              </a:solidFill>
              <a:latin typeface="Georgia" panose="02040502050405020303" pitchFamily="18" charset="0"/>
            </a:rPr>
            <a:t>Angela Bryant 	HR Analyst (Active Employees)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654675" algn="r"/>
            </a:tabLst>
          </a:pPr>
          <a:r>
            <a:rPr lang="en-US" sz="1100" kern="1200" dirty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Angela.Bryant@savannahga.gov</a:t>
          </a:r>
          <a:r>
            <a:rPr lang="en-US" sz="1100" kern="1200" dirty="0">
              <a:solidFill>
                <a:schemeClr val="tx1"/>
              </a:solidFill>
              <a:latin typeface="Georgia" panose="02040502050405020303" pitchFamily="18" charset="0"/>
            </a:rPr>
            <a:t>	651-3676</a:t>
          </a:r>
        </a:p>
      </dsp:txBody>
      <dsp:txXfrm>
        <a:off x="45038" y="1510013"/>
        <a:ext cx="5872644" cy="832542"/>
      </dsp:txXfrm>
    </dsp:sp>
    <dsp:sp modelId="{8793692E-3076-48B1-B115-520A051ED583}">
      <dsp:nvSpPr>
        <dsp:cNvPr id="0" name=""/>
        <dsp:cNvSpPr/>
      </dsp:nvSpPr>
      <dsp:spPr>
        <a:xfrm>
          <a:off x="0" y="2458669"/>
          <a:ext cx="5962720" cy="9226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654675" algn="r"/>
            </a:tabLst>
          </a:pPr>
          <a:endParaRPr lang="en-US" sz="1100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654675" algn="r"/>
            </a:tabLst>
          </a:pPr>
          <a:r>
            <a:rPr lang="en-US" sz="1100" kern="1200" dirty="0">
              <a:solidFill>
                <a:schemeClr val="tx1"/>
              </a:solidFill>
              <a:latin typeface="Georgia" panose="02040502050405020303" pitchFamily="18" charset="0"/>
            </a:rPr>
            <a:t>Lauren Wilson                                                                   Employee Health &amp; Wellness Coordinator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654675" algn="r"/>
            </a:tabLst>
          </a:pPr>
          <a:r>
            <a:rPr lang="en-US" sz="1100" u="sng" kern="1200" dirty="0">
              <a:solidFill>
                <a:schemeClr val="tx1"/>
              </a:solidFill>
              <a:latin typeface="Georgia" panose="02040502050405020303" pitchFamily="18" charset="0"/>
            </a:rPr>
            <a:t>Lauren.Wilson@savannahga.gov    </a:t>
          </a:r>
          <a:r>
            <a:rPr lang="en-US" sz="1100" kern="1200" dirty="0">
              <a:solidFill>
                <a:schemeClr val="tx1"/>
              </a:solidFill>
              <a:latin typeface="Georgia" panose="02040502050405020303" pitchFamily="18" charset="0"/>
            </a:rPr>
            <a:t>	651-6545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654675" algn="r"/>
            </a:tabLst>
          </a:pPr>
          <a:r>
            <a:rPr lang="en-US" sz="1100" kern="1200" dirty="0">
              <a:solidFill>
                <a:schemeClr val="tx1"/>
              </a:solidFill>
              <a:latin typeface="Georgia" panose="02040502050405020303" pitchFamily="18" charset="0"/>
            </a:rPr>
            <a:t>	</a:t>
          </a:r>
        </a:p>
      </dsp:txBody>
      <dsp:txXfrm>
        <a:off x="45038" y="2503707"/>
        <a:ext cx="5872644" cy="832542"/>
      </dsp:txXfrm>
    </dsp:sp>
    <dsp:sp modelId="{12E6D7E6-A688-42BE-B579-4D259709D9BC}">
      <dsp:nvSpPr>
        <dsp:cNvPr id="0" name=""/>
        <dsp:cNvSpPr/>
      </dsp:nvSpPr>
      <dsp:spPr>
        <a:xfrm>
          <a:off x="0" y="3451994"/>
          <a:ext cx="5962720" cy="9226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1"/>
              </a:solidFill>
              <a:latin typeface="Georgia" panose="02040502050405020303" pitchFamily="18" charset="0"/>
            </a:rPr>
            <a:t>Krystal Karban 							                          HR Technician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Krystal.Karban@savannahga.gov</a:t>
          </a:r>
          <a:r>
            <a:rPr lang="en-US" sz="1100" b="0" kern="1200" dirty="0">
              <a:solidFill>
                <a:schemeClr val="tx1"/>
              </a:solidFill>
              <a:latin typeface="Georgia" panose="02040502050405020303" pitchFamily="18" charset="0"/>
            </a:rPr>
            <a:t>	</a:t>
          </a:r>
          <a:r>
            <a:rPr lang="en-US" sz="1100" b="0" kern="1200" dirty="0">
              <a:solidFill>
                <a:schemeClr val="tx1"/>
              </a:solidFill>
            </a:rPr>
            <a:t>					      </a:t>
          </a:r>
          <a:r>
            <a:rPr lang="en-US" sz="1100" kern="1200" dirty="0">
              <a:solidFill>
                <a:prstClr val="black"/>
              </a:solidFill>
              <a:latin typeface="Georgia" panose="02040502050405020303" pitchFamily="18" charset="0"/>
              <a:ea typeface="Calibri" panose="020F0502020204030204"/>
              <a:cs typeface="Arial"/>
            </a:rPr>
            <a:t>655-1403</a:t>
          </a:r>
        </a:p>
      </dsp:txBody>
      <dsp:txXfrm>
        <a:off x="45038" y="3497032"/>
        <a:ext cx="5872644" cy="832542"/>
      </dsp:txXfrm>
    </dsp:sp>
    <dsp:sp modelId="{D911F734-FACF-41EF-8AE7-1A95C9FC0674}">
      <dsp:nvSpPr>
        <dsp:cNvPr id="0" name=""/>
        <dsp:cNvSpPr/>
      </dsp:nvSpPr>
      <dsp:spPr>
        <a:xfrm>
          <a:off x="0" y="4444553"/>
          <a:ext cx="5962720" cy="9226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654675" algn="r"/>
            </a:tabLst>
          </a:pPr>
          <a:r>
            <a:rPr lang="en-US" sz="1100" kern="1200" dirty="0">
              <a:solidFill>
                <a:schemeClr val="tx1"/>
              </a:solidFill>
              <a:latin typeface="Georgia" panose="02040502050405020303" pitchFamily="18" charset="0"/>
            </a:rPr>
            <a:t>Tanya Jones	Benefits Manager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654675" algn="r"/>
            </a:tabLst>
          </a:pPr>
          <a:r>
            <a:rPr lang="en-US" sz="1100" kern="1200" dirty="0">
              <a:solidFill>
                <a:schemeClr val="tx1"/>
              </a:solidFill>
              <a:latin typeface="Georgia" panose="02040502050405020303" pitchFamily="18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tjones01@savannahga.gov</a:t>
          </a:r>
          <a:r>
            <a:rPr lang="en-US" sz="1100" kern="1200" dirty="0">
              <a:solidFill>
                <a:schemeClr val="tx1"/>
              </a:solidFill>
              <a:latin typeface="Georgia" panose="02040502050405020303" pitchFamily="18" charset="0"/>
            </a:rPr>
            <a:t>	665-6228</a:t>
          </a:r>
        </a:p>
      </dsp:txBody>
      <dsp:txXfrm>
        <a:off x="45038" y="4489591"/>
        <a:ext cx="5872644" cy="832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 Pro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 Pro" panose="02040502050405020303" pitchFamily="18" charset="0"/>
              </a:defRPr>
            </a:lvl1pPr>
          </a:lstStyle>
          <a:p>
            <a:fld id="{26005671-84C7-44AE-9739-D8AF09041CF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 Pro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 Pro" panose="02040502050405020303" pitchFamily="18" charset="0"/>
              </a:defRPr>
            </a:lvl1pPr>
          </a:lstStyle>
          <a:p>
            <a:fld id="{881B59B1-E3F8-4596-B68F-D2E04B713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9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eorgia Pro" panose="02040502050405020303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eorgia Pro" panose="02040502050405020303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eorgia Pro" panose="02040502050405020303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eorgia Pro" panose="02040502050405020303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eorgia Pro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655F95-53F9-4AE4-BF1E-5488F88E85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3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CE46-AC32-470D-BBD3-74ED6EB82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30E9D-3245-4E09-9554-AD289D175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B22E8-E13D-45C4-BC38-D19F5A08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8FC9-C393-4FF7-881D-E9F2A7EB83A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5124C-BD85-4177-9244-D56750C7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DC49F-3B04-4309-AB90-14E86D69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45A4-25C1-4D1F-81A9-4520DA87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08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3A1C7-E132-43DA-B59B-DF623C0A8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B4E88-49E3-4C71-B7C2-4A59D87D0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C0075-C3C1-4CA3-BB36-53429D4D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8FC9-C393-4FF7-881D-E9F2A7EB83A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6387F-CA52-4235-9A05-62236EAA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FE605-4705-42E5-99E2-A2ECEDF6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45A4-25C1-4D1F-81A9-4520DA87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873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05A00D-5E05-44D2-9ED2-AD4741BC9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6A536-117E-44B7-A941-D507D85BB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1C3B3-66D1-43F0-8EA3-6BFD512F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8FC9-C393-4FF7-881D-E9F2A7EB83A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8E579-CFF0-4689-976F-1D21799C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4013-FD65-4005-831F-1366A0F2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45A4-25C1-4D1F-81A9-4520DA87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4240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2DDAE-DE79-462E-AA36-80C66865F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917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D489-3C7F-413D-B955-01E93415B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22059-49F0-4021-987C-13EDD20D7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62974-8B90-4606-930E-6B5D953B2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8FC9-C393-4FF7-881D-E9F2A7EB83A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7C742-C0AE-4A19-B817-2BFCE680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8C5BF-200D-4B49-B730-D7A56CDA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45A4-25C1-4D1F-81A9-4520DA87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014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6C82-643B-4DAF-8961-2D1536CA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70257-167B-4B6E-84B1-45932D470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4BC52-931A-4066-B16B-EE851D40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8FC9-C393-4FF7-881D-E9F2A7EB83A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E9FD8-3DBB-42E0-9664-172F9F99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D4E44-A4FD-4369-9DC5-41C5C5C0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45A4-25C1-4D1F-81A9-4520DA87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82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70A0-A477-4A9B-B021-BA09FFC1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D774F-BCCE-4625-82A3-7560200A6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23758-75B8-40CC-94BD-F68D66C8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E7534-95E0-42AD-BF3C-8EAD3C341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8FC9-C393-4FF7-881D-E9F2A7EB83A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11F97-F1ED-455A-B4DF-5FC2E91D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AEB93-6934-47CD-A6BC-12502137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45A4-25C1-4D1F-81A9-4520DA87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73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612B3-B311-449B-B444-CDC8E0DC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E34FB-B831-4A7A-AA9F-2F6FA2893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EE6DF-ED48-434A-B8A6-DBACCDCAF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850D4-17BE-4716-9421-3BF2F21E2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DEAAE-F35B-475A-8219-F88AB3EA9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88CA61-7660-427E-9FCF-522279CA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8FC9-C393-4FF7-881D-E9F2A7EB83A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87957-FEB6-48BE-A540-6ABFDF45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FD0B3-49A4-4F5D-9CF7-D3A1E371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45A4-25C1-4D1F-81A9-4520DA87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621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8F509-20A1-4589-AC35-5AE55AF2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58330-5913-4BB8-97A3-0DB843C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8FC9-C393-4FF7-881D-E9F2A7EB83A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79DBF-9722-4DF0-9889-460A65DD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F7FB6-028E-47C9-BC9F-CCA68420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45A4-25C1-4D1F-81A9-4520DA87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821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C0E471-672F-4173-8994-87B95B15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8FC9-C393-4FF7-881D-E9F2A7EB83A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F49B0-7250-4791-AE0A-12140190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0BFE4-856B-47F9-A373-E9DF45D5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45A4-25C1-4D1F-81A9-4520DA87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46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0407-6733-44AF-96A9-7B9CDF17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BCD57-3086-4DC7-BEC3-FEC4A1C1A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47217-BD3D-4F8B-809A-FCA9C27F7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7299C-0E27-480D-AEE6-4B237FE6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8FC9-C393-4FF7-881D-E9F2A7EB83A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9B75D-6C5B-4206-B440-A70D89DB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B6DBB-D030-461A-BCE5-0498AAAE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45A4-25C1-4D1F-81A9-4520DA87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600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C5D4-2631-4AF4-A18C-ADA2FB32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DAEFE-2646-46F7-B693-43B527236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C0DB9-E945-4CF7-AA7E-123B4ABDF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4E5C6-A4C2-4DD0-97DE-E5E7D3D1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8FC9-C393-4FF7-881D-E9F2A7EB83A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C7F0A-7289-46F2-BB6D-78B95D35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3BDBF-DFBE-4BED-B9B1-72995BB8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45A4-25C1-4D1F-81A9-4520DA87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264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F01B8-02A6-4345-8048-79297654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E9BE6-B185-487B-9BC3-5C79CC4DA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EB9F7-C0CF-4829-847E-35ED05C01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 Pro" panose="02040502050405020303" pitchFamily="18" charset="0"/>
              </a:defRPr>
            </a:lvl1pPr>
          </a:lstStyle>
          <a:p>
            <a:fld id="{AB0D8FC9-C393-4FF7-881D-E9F2A7EB83A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D276A-FB43-4358-80E7-F11E985D1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 Pro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54F98-42B0-4922-AB4F-C71F3210D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 Pro" panose="02040502050405020303" pitchFamily="18" charset="0"/>
              </a:defRPr>
            </a:lvl1pPr>
          </a:lstStyle>
          <a:p>
            <a:fld id="{B6D845A4-25C1-4D1F-81A9-4520DA87F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9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 Pro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 Pro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 Pro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 Pro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 Pro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vannahga.gov/benefits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pixabay.com/en/dollar-money-us-dollar-seem-funds-1294424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pic>
        <p:nvPicPr>
          <p:cNvPr id="1026" name="Picture 2" descr="money-falling">
            <a:extLst>
              <a:ext uri="{FF2B5EF4-FFF2-40B4-BE49-F238E27FC236}">
                <a16:creationId xmlns:a16="http://schemas.microsoft.com/office/drawing/2014/main" id="{FD37F749-3948-4C58-8433-695C399AD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04" y="551962"/>
            <a:ext cx="10999072" cy="462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4C70B98-999C-4E16-AAF6-6A5B977B8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40" y="4134733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>
                <a:solidFill>
                  <a:schemeClr val="tx1"/>
                </a:solidFill>
                <a:ea typeface="+mj-ea"/>
                <a:cs typeface="+mj-cs"/>
              </a:rPr>
              <a:t>Get Paid For Life!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D90C6CE-7797-42FC-AB5B-9EB7A636D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864" y="6493151"/>
            <a:ext cx="1334086" cy="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43034"/>
            <a:ext cx="10515600" cy="111502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600" b="1" kern="1200">
                <a:solidFill>
                  <a:schemeClr val="tx1"/>
                </a:solidFill>
                <a:ea typeface="+mj-ea"/>
                <a:cs typeface="+mj-cs"/>
              </a:rPr>
              <a:t>RETIREMENT FORMULA EXAMPLE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69E0D3-09A4-4FA8-BC2D-B289CEBE1F0A}"/>
              </a:ext>
            </a:extLst>
          </p:cNvPr>
          <p:cNvGrpSpPr/>
          <p:nvPr/>
        </p:nvGrpSpPr>
        <p:grpSpPr>
          <a:xfrm>
            <a:off x="1" y="799502"/>
            <a:ext cx="10770267" cy="2030267"/>
            <a:chOff x="1" y="799502"/>
            <a:chExt cx="10770267" cy="2030267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A557739F-A083-4680-8142-B537DFAB2E6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65202212"/>
                </p:ext>
              </p:extLst>
            </p:nvPr>
          </p:nvGraphicFramePr>
          <p:xfrm>
            <a:off x="1" y="799502"/>
            <a:ext cx="2841673" cy="19597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C68C7298-87BE-46A6-A3C1-4F1D7286CEB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76847442"/>
                </p:ext>
              </p:extLst>
            </p:nvPr>
          </p:nvGraphicFramePr>
          <p:xfrm>
            <a:off x="2249942" y="808088"/>
            <a:ext cx="8520326" cy="20216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04ECAB-7FBC-416E-AF74-36C47FB88431}"/>
              </a:ext>
            </a:extLst>
          </p:cNvPr>
          <p:cNvGrpSpPr/>
          <p:nvPr/>
        </p:nvGrpSpPr>
        <p:grpSpPr>
          <a:xfrm>
            <a:off x="-871" y="2759225"/>
            <a:ext cx="10771139" cy="2126165"/>
            <a:chOff x="-871" y="2759225"/>
            <a:chExt cx="10771139" cy="2126165"/>
          </a:xfrm>
        </p:grpSpPr>
        <p:graphicFrame>
          <p:nvGraphicFramePr>
            <p:cNvPr id="26" name="Diagram 25">
              <a:extLst>
                <a:ext uri="{FF2B5EF4-FFF2-40B4-BE49-F238E27FC236}">
                  <a16:creationId xmlns:a16="http://schemas.microsoft.com/office/drawing/2014/main" id="{755AFEBE-148C-405D-8F97-0DB1761DAAF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21596164"/>
                </p:ext>
              </p:extLst>
            </p:nvPr>
          </p:nvGraphicFramePr>
          <p:xfrm>
            <a:off x="-871" y="2943033"/>
            <a:ext cx="2841673" cy="17585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96B334CF-3052-4367-B31A-5260A824B40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88562921"/>
                </p:ext>
              </p:extLst>
            </p:nvPr>
          </p:nvGraphicFramePr>
          <p:xfrm>
            <a:off x="2249942" y="2759225"/>
            <a:ext cx="8520326" cy="21261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</p:grp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46CE0239-91E1-4BD4-B143-6CACF6A7F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622488"/>
              </p:ext>
            </p:extLst>
          </p:nvPr>
        </p:nvGraphicFramePr>
        <p:xfrm>
          <a:off x="838200" y="4849194"/>
          <a:ext cx="10515600" cy="1754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722AF005-C780-401E-9FCE-6EB3F4F3AD73}"/>
              </a:ext>
            </a:extLst>
          </p:cNvPr>
          <p:cNvGrpSpPr/>
          <p:nvPr/>
        </p:nvGrpSpPr>
        <p:grpSpPr>
          <a:xfrm>
            <a:off x="9844919" y="2156270"/>
            <a:ext cx="2256164" cy="1337202"/>
            <a:chOff x="9844919" y="2156270"/>
            <a:chExt cx="2256164" cy="13372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4AC6CCD-6F4B-40E3-923C-33A853B97795}"/>
                </a:ext>
              </a:extLst>
            </p:cNvPr>
            <p:cNvGrpSpPr/>
            <p:nvPr/>
          </p:nvGrpSpPr>
          <p:grpSpPr>
            <a:xfrm>
              <a:off x="10763881" y="2156270"/>
              <a:ext cx="1337202" cy="1337202"/>
              <a:chOff x="7102479" y="368438"/>
              <a:chExt cx="1017984" cy="1017984"/>
            </a:xfrm>
            <a:solidFill>
              <a:srgbClr val="002060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6E693D1-3CFC-4144-9418-99E1915FE8F5}"/>
                  </a:ext>
                </a:extLst>
              </p:cNvPr>
              <p:cNvSpPr/>
              <p:nvPr/>
            </p:nvSpPr>
            <p:spPr>
              <a:xfrm>
                <a:off x="7102479" y="368438"/>
                <a:ext cx="1017984" cy="1017984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/>
              </a:p>
            </p:txBody>
          </p:sp>
          <p:sp>
            <p:nvSpPr>
              <p:cNvPr id="17" name="Oval 4">
                <a:extLst>
                  <a:ext uri="{FF2B5EF4-FFF2-40B4-BE49-F238E27FC236}">
                    <a16:creationId xmlns:a16="http://schemas.microsoft.com/office/drawing/2014/main" id="{8BDF372A-E562-438D-9238-F4D4A46638E9}"/>
                  </a:ext>
                </a:extLst>
              </p:cNvPr>
              <p:cNvSpPr txBox="1"/>
              <p:nvPr/>
            </p:nvSpPr>
            <p:spPr>
              <a:xfrm>
                <a:off x="7107342" y="517518"/>
                <a:ext cx="1013121" cy="719824"/>
              </a:xfrm>
              <a:prstGeom prst="ellipse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/>
                  <a:t>$</a:t>
                </a:r>
                <a:r>
                  <a:rPr lang="en-US" sz="1400" dirty="0"/>
                  <a:t>31,784.00</a:t>
                </a:r>
                <a:endParaRPr lang="en-US" sz="1400" kern="120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C75A59D-767A-413F-B092-FE5FDBAEDF96}"/>
                </a:ext>
              </a:extLst>
            </p:cNvPr>
            <p:cNvGrpSpPr/>
            <p:nvPr/>
          </p:nvGrpSpPr>
          <p:grpSpPr>
            <a:xfrm>
              <a:off x="9844919" y="2418643"/>
              <a:ext cx="811410" cy="811410"/>
              <a:chOff x="2439499" y="294012"/>
              <a:chExt cx="811410" cy="811410"/>
            </a:xfrm>
          </p:grpSpPr>
          <p:sp>
            <p:nvSpPr>
              <p:cNvPr id="24" name="Plus Sign 23">
                <a:extLst>
                  <a:ext uri="{FF2B5EF4-FFF2-40B4-BE49-F238E27FC236}">
                    <a16:creationId xmlns:a16="http://schemas.microsoft.com/office/drawing/2014/main" id="{88B96BEB-B06A-43DB-8E64-C3075C6329C3}"/>
                  </a:ext>
                </a:extLst>
              </p:cNvPr>
              <p:cNvSpPr/>
              <p:nvPr/>
            </p:nvSpPr>
            <p:spPr>
              <a:xfrm>
                <a:off x="2439499" y="294012"/>
                <a:ext cx="811410" cy="811410"/>
              </a:xfrm>
              <a:prstGeom prst="mathPlus">
                <a:avLst/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/>
              </a:p>
            </p:txBody>
          </p:sp>
          <p:sp>
            <p:nvSpPr>
              <p:cNvPr id="25" name="Division Sign 4">
                <a:extLst>
                  <a:ext uri="{FF2B5EF4-FFF2-40B4-BE49-F238E27FC236}">
                    <a16:creationId xmlns:a16="http://schemas.microsoft.com/office/drawing/2014/main" id="{19C803ED-22CD-4302-920E-7C0B14BBF252}"/>
                  </a:ext>
                </a:extLst>
              </p:cNvPr>
              <p:cNvSpPr txBox="1"/>
              <p:nvPr/>
            </p:nvSpPr>
            <p:spPr>
              <a:xfrm>
                <a:off x="2547051" y="604295"/>
                <a:ext cx="596306" cy="1908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300" kern="1200"/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F20847D-0725-4B90-B5E9-FCBC2379AF6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864" y="6493151"/>
            <a:ext cx="1334086" cy="243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Graphic spid="1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71316-9833-403B-BE56-DE920285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/>
              <a:t>Market Data Comparison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751B7-7E5B-4FB0-8E9B-A9FCD35F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Retiree Only Pre 65 Pay $300 Monthly (COS) vs. Retiree Only $800 Monthly (Marketplace).</a:t>
            </a:r>
          </a:p>
          <a:p>
            <a:endParaRPr lang="en-US" sz="2200"/>
          </a:p>
          <a:p>
            <a:r>
              <a:rPr lang="en-US" sz="2200"/>
              <a:t>Retirees Only Post 65/Disabled – Very Few Employers Offer Post 65 Group Medical Coverage.</a:t>
            </a:r>
          </a:p>
          <a:p>
            <a:endParaRPr lang="en-US" sz="2200"/>
          </a:p>
          <a:p>
            <a:r>
              <a:rPr lang="en-US" sz="2200"/>
              <a:t>If Coverage is Offered Most Employers Pay Less Than 50% of Medicare Advantage Premiums.  The City Pays 56% Of The Premium.</a:t>
            </a:r>
          </a:p>
          <a:p>
            <a:endParaRPr lang="en-US" sz="2200"/>
          </a:p>
          <a:p>
            <a:r>
              <a:rPr lang="en-US" sz="2200"/>
              <a:t>Only 1% of Savannah Employers Offers Retirement Insurance.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E44EE-61C3-1671-2C94-40D2F2D06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864" y="6493151"/>
            <a:ext cx="1334086" cy="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32AD9-DD3F-46E4-940E-C057E8BD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00" y="2261442"/>
            <a:ext cx="3796306" cy="1242373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US" sz="4800" b="1"/>
            </a:br>
            <a:r>
              <a:rPr lang="en-US">
                <a:latin typeface="Heuristica" panose="02020603050705020204" pitchFamily="18" charset="0"/>
              </a:rPr>
              <a:t>Benefits Team</a:t>
            </a:r>
            <a:endParaRPr lang="en-US" sz="4800">
              <a:latin typeface="Heuristica" panose="020206030507050202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eorgia Pro" panose="02040502050405020303" pitchFamily="18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graphicFrame>
        <p:nvGraphicFramePr>
          <p:cNvPr id="25" name="Content Placeholder 3">
            <a:extLst>
              <a:ext uri="{FF2B5EF4-FFF2-40B4-BE49-F238E27FC236}">
                <a16:creationId xmlns:a16="http://schemas.microsoft.com/office/drawing/2014/main" id="{0AF52DA1-0BC2-4FF2-8475-D7BDF0167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22823"/>
              </p:ext>
            </p:extLst>
          </p:nvPr>
        </p:nvGraphicFramePr>
        <p:xfrm>
          <a:off x="5404996" y="587538"/>
          <a:ext cx="5962720" cy="5682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A046DE0-26A9-4201-AF5C-07FA623710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95" y="1191783"/>
            <a:ext cx="2759317" cy="16908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8540B3-A315-4D81-8787-98ED7F27EAE2}"/>
              </a:ext>
            </a:extLst>
          </p:cNvPr>
          <p:cNvSpPr txBox="1"/>
          <p:nvPr/>
        </p:nvSpPr>
        <p:spPr>
          <a:xfrm>
            <a:off x="885764" y="3504775"/>
            <a:ext cx="3362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ct val="0"/>
              </a:spcBef>
              <a:spcAft>
                <a:spcPct val="0"/>
              </a:spcAft>
            </a:pPr>
            <a:r>
              <a:rPr lang="en-US" sz="1800" u="sng">
                <a:solidFill>
                  <a:srgbClr val="0563C1"/>
                </a:solidFill>
                <a:effectLst/>
                <a:latin typeface="Heuristica" panose="02020603050705020204" pitchFamily="18" charset="0"/>
                <a:ea typeface="Calibri" panose="020F0502020204030204" pitchFamily="34" charset="0"/>
                <a:hlinkClick r:id="rId8"/>
              </a:rPr>
              <a:t>www.savannahga.gov/benefits</a:t>
            </a:r>
            <a:endParaRPr lang="en-US" sz="1800">
              <a:effectLst/>
              <a:latin typeface="Heuristica" panose="020206030507050202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1A6C5F-3F2D-F1E0-FF0E-0A13C3D43D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864" y="6493151"/>
            <a:ext cx="1334086" cy="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2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Georgia Pro" panose="02040502050405020303" pitchFamily="18" charset="0"/>
            </a:endParaRP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4" name="Arc 2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905CF-2C6D-40F3-BA23-A9B2651E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274277"/>
            <a:ext cx="7644627" cy="41997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6600" b="1" kern="1200">
                <a:solidFill>
                  <a:schemeClr val="tx1"/>
                </a:solidFill>
                <a:ea typeface="+mj-ea"/>
                <a:cs typeface="+mj-cs"/>
              </a:rPr>
              <a:t>How?</a:t>
            </a:r>
            <a:br>
              <a:rPr lang="en-US" sz="4000" kern="120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4000" kern="1200">
                <a:solidFill>
                  <a:schemeClr val="tx1"/>
                </a:solidFill>
                <a:ea typeface="+mj-ea"/>
                <a:cs typeface="+mj-cs"/>
              </a:rPr>
            </a:br>
            <a:endParaRPr lang="en-US" sz="4000" kern="120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7C5AB-0D03-4F80-BC1D-48FF234A8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864" y="6493151"/>
            <a:ext cx="1334086" cy="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Georgia Pro" panose="02040502050405020303" pitchFamily="18" charset="0"/>
            </a:endParaRP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4" name="Arc 2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905CF-2C6D-40F3-BA23-A9B2651E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274277"/>
            <a:ext cx="7644627" cy="41997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ea typeface="+mj-ea"/>
                <a:cs typeface="+mj-cs"/>
              </a:rPr>
              <a:t>Through The City Of Savannah’s Defined Contribution Pension Plan </a:t>
            </a:r>
            <a:br>
              <a:rPr lang="en-US" sz="4000" kern="120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4000" kern="1200">
                <a:solidFill>
                  <a:schemeClr val="tx1"/>
                </a:solidFill>
                <a:ea typeface="+mj-ea"/>
                <a:cs typeface="+mj-cs"/>
              </a:rPr>
            </a:br>
            <a:endParaRPr lang="en-US" sz="4000" kern="120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0F11FA-8819-450B-BE26-33B09F028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864" y="6493151"/>
            <a:ext cx="1334086" cy="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028" y="1336329"/>
            <a:ext cx="4105116" cy="4382588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sz="5400" b="1"/>
              <a:t>CITY OF SAVANNAH </a:t>
            </a:r>
            <a:br>
              <a:rPr lang="en-US" sz="5400" b="1"/>
            </a:br>
            <a:r>
              <a:rPr lang="en-US" sz="5400" b="1"/>
              <a:t>DEFINED BENEFIT PLAN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eorgia Pro" panose="02040502050405020303" pitchFamily="18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eorgia Pro" panose="02040502050405020303" pitchFamily="18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eorgia Pro" panose="02040502050405020303" pitchFamily="18" charset="0"/>
              </a:endParaRP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endParaRPr lang="en-US" sz="2000"/>
          </a:p>
          <a:p>
            <a:pPr eaLnBrk="1" hangingPunct="1">
              <a:defRPr/>
            </a:pPr>
            <a:r>
              <a:rPr lang="en-US" sz="2000"/>
              <a:t>Benefit Is Guaranteed To Retiree For Life</a:t>
            </a:r>
          </a:p>
          <a:p>
            <a:pPr eaLnBrk="1" hangingPunct="1">
              <a:buNone/>
              <a:defRPr/>
            </a:pPr>
            <a:endParaRPr lang="en-US" sz="2000"/>
          </a:p>
          <a:p>
            <a:pPr eaLnBrk="1" hangingPunct="1">
              <a:defRPr/>
            </a:pPr>
            <a:r>
              <a:rPr lang="en-US" sz="2000"/>
              <a:t>City Assumes All Risk, Not Effected By Stock Market Fluctuations</a:t>
            </a:r>
          </a:p>
          <a:p>
            <a:pPr eaLnBrk="1" hangingPunct="1">
              <a:defRPr/>
            </a:pPr>
            <a:endParaRPr lang="en-US" sz="2000"/>
          </a:p>
          <a:p>
            <a:pPr eaLnBrk="1" hangingPunct="1">
              <a:defRPr/>
            </a:pPr>
            <a:r>
              <a:rPr lang="en-US" sz="2000"/>
              <a:t>Benefit Formula Based On % Of Final Salary And Years Of Service</a:t>
            </a:r>
          </a:p>
          <a:p>
            <a:pPr eaLnBrk="1" hangingPunct="1">
              <a:defRPr/>
            </a:pPr>
            <a:endParaRPr lang="en-US" sz="2000"/>
          </a:p>
          <a:p>
            <a:pPr eaLnBrk="1" hangingPunct="1">
              <a:defRPr/>
            </a:pPr>
            <a:r>
              <a:rPr lang="en-US" sz="2000"/>
              <a:t>Employee Contributes Set Percentage Of Salary –6.65% Pre-tax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FB1D03-14E6-405B-B75F-3AA0EE4B1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864" y="6493151"/>
            <a:ext cx="1334086" cy="243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ED3068-F154-4479-B5EC-06111994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7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b="1"/>
              <a:t>What Is The Difference?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D38D0C6D-E104-441B-8DC4-2BC6CEEC5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471640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59B18AB-FC08-9E4B-299C-3A31125D18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864" y="6493151"/>
            <a:ext cx="1334086" cy="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1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441FA-2056-4CCA-B042-44B66C0B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400" b="1">
                <a:solidFill>
                  <a:srgbClr val="FFFFFF"/>
                </a:solidFill>
              </a:rPr>
              <a:t>A City Employee Is </a:t>
            </a:r>
            <a:r>
              <a:rPr lang="en-US" sz="3400" b="1" i="1">
                <a:solidFill>
                  <a:srgbClr val="FFC000"/>
                </a:solidFill>
              </a:rPr>
              <a:t>Vested</a:t>
            </a:r>
            <a:r>
              <a:rPr lang="en-US" sz="3400" b="1">
                <a:solidFill>
                  <a:srgbClr val="FFFFFF"/>
                </a:solidFill>
              </a:rPr>
              <a:t> Into The City’s Pension Plan After 5 Years of Credited Service</a:t>
            </a:r>
            <a:r>
              <a:rPr lang="en-US" sz="34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C272F-BB81-4034-A858-F6F273E40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202" y="784107"/>
            <a:ext cx="6906491" cy="5585619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400"/>
              <a:t>Monthly Pension Benefit Is Guaranteed For Life</a:t>
            </a:r>
          </a:p>
        </p:txBody>
      </p:sp>
      <p:graphicFrame>
        <p:nvGraphicFramePr>
          <p:cNvPr id="14" name="Google Shape;496;p44">
            <a:extLst>
              <a:ext uri="{FF2B5EF4-FFF2-40B4-BE49-F238E27FC236}">
                <a16:creationId xmlns:a16="http://schemas.microsoft.com/office/drawing/2014/main" id="{A738660D-279C-40A5-BD8E-AF3B760E4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79185"/>
              </p:ext>
            </p:extLst>
          </p:nvPr>
        </p:nvGraphicFramePr>
        <p:xfrm>
          <a:off x="5452403" y="354924"/>
          <a:ext cx="4988207" cy="27575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43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2660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General Employees</a:t>
                      </a:r>
                    </a:p>
                  </a:txBody>
                  <a:tcPr marL="121900" marR="121900" marT="60933" marB="609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31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5+ 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Years of Service</a:t>
                      </a:r>
                      <a:endParaRPr sz="1100" b="1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 b="1">
                        <a:solidFill>
                          <a:schemeClr val="lt1"/>
                        </a:solidFill>
                        <a:latin typeface="Georgia" panose="02040502050405020303" pitchFamily="18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>
                        <a:solidFill>
                          <a:schemeClr val="lt1"/>
                        </a:solidFill>
                        <a:latin typeface="Speak Pro" panose="020B0504020101020102" pitchFamily="34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>
                        <a:solidFill>
                          <a:schemeClr val="lt1"/>
                        </a:solidFill>
                        <a:latin typeface="Speak Pro" panose="020B0504020101020102" pitchFamily="34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Without benefits</a:t>
                      </a:r>
                    </a:p>
                  </a:txBody>
                  <a:tcPr marL="121900" marR="121900" marT="60933" marB="60933" vert="vert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Retire at 57</a:t>
                      </a:r>
                    </a:p>
                  </a:txBody>
                  <a:tcPr marL="121900" marR="121900" marT="60933" marB="60933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6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10+ 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Years of Service</a:t>
                      </a:r>
                      <a:endParaRPr sz="1100" b="1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 b="1">
                        <a:solidFill>
                          <a:schemeClr val="lt1"/>
                        </a:solidFill>
                        <a:latin typeface="Georgia" panose="02040502050405020303" pitchFamily="18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>
                        <a:solidFill>
                          <a:schemeClr val="lt1"/>
                        </a:solidFill>
                        <a:latin typeface="Speak Pro" panose="020B0504020101020102" pitchFamily="34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>
                        <a:solidFill>
                          <a:schemeClr val="lt1"/>
                        </a:solidFill>
                        <a:latin typeface="Speak Pro" panose="020B0504020101020102" pitchFamily="34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With benefits</a:t>
                      </a:r>
                      <a:endParaRPr sz="1600" b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vert="vert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Google Shape;496;p44">
            <a:extLst>
              <a:ext uri="{FF2B5EF4-FFF2-40B4-BE49-F238E27FC236}">
                <a16:creationId xmlns:a16="http://schemas.microsoft.com/office/drawing/2014/main" id="{0F975EB7-FD45-43F3-B6AF-22BD8B971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015976"/>
              </p:ext>
            </p:extLst>
          </p:nvPr>
        </p:nvGraphicFramePr>
        <p:xfrm>
          <a:off x="5448247" y="3183019"/>
          <a:ext cx="4992363" cy="27575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465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92660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Uniformed Employees</a:t>
                      </a:r>
                    </a:p>
                  </a:txBody>
                  <a:tcPr marL="121900" marR="121900" marT="60933" marB="609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31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5+ 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Years of Service</a:t>
                      </a:r>
                      <a:endParaRPr sz="1100" b="1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 b="1">
                        <a:solidFill>
                          <a:schemeClr val="lt1"/>
                        </a:solidFill>
                        <a:latin typeface="Georgia" panose="02040502050405020303" pitchFamily="18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>
                        <a:solidFill>
                          <a:schemeClr val="lt1"/>
                        </a:solidFill>
                        <a:latin typeface="Speak Pro" panose="020B0504020101020102" pitchFamily="34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>
                        <a:solidFill>
                          <a:schemeClr val="lt1"/>
                        </a:solidFill>
                        <a:latin typeface="Speak Pro" panose="020B0504020101020102" pitchFamily="34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Without benefits</a:t>
                      </a:r>
                    </a:p>
                  </a:txBody>
                  <a:tcPr marL="121900" marR="121900" marT="60933" marB="60933" vert="vert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Retire at 55</a:t>
                      </a:r>
                    </a:p>
                  </a:txBody>
                  <a:tcPr marL="121900" marR="121900" marT="60933" marB="60933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6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10+ 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Years of Service</a:t>
                      </a:r>
                      <a:endParaRPr sz="1100" b="1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 b="1">
                        <a:solidFill>
                          <a:schemeClr val="lt1"/>
                        </a:solidFill>
                        <a:latin typeface="Georgia" panose="02040502050405020303" pitchFamily="18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>
                        <a:solidFill>
                          <a:schemeClr val="lt1"/>
                        </a:solidFill>
                        <a:latin typeface="Speak Pro" panose="020B0504020101020102" pitchFamily="34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>
                        <a:solidFill>
                          <a:schemeClr val="lt1"/>
                        </a:solidFill>
                        <a:latin typeface="Speak Pro" panose="020B0504020101020102" pitchFamily="34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With benefits</a:t>
                      </a:r>
                    </a:p>
                  </a:txBody>
                  <a:tcPr marL="121900" marR="121900" marT="60933" marB="60933" vert="vert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>
                        <a:solidFill>
                          <a:schemeClr val="lt1"/>
                        </a:solidFill>
                        <a:latin typeface="Speak Pro" panose="020B0504020101020102" pitchFamily="34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B9B4806-50C9-47D5-8B4D-9F41F0CC3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864" y="6493151"/>
            <a:ext cx="1334086" cy="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441FA-2056-4CCA-B042-44B66C0B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1153572"/>
            <a:ext cx="3942189" cy="4461163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</a:rPr>
              <a:t>Early Retirement Age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Google Shape;496;p44">
            <a:extLst>
              <a:ext uri="{FF2B5EF4-FFF2-40B4-BE49-F238E27FC236}">
                <a16:creationId xmlns:a16="http://schemas.microsoft.com/office/drawing/2014/main" id="{0F975EB7-FD45-43F3-B6AF-22BD8B971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435673"/>
              </p:ext>
            </p:extLst>
          </p:nvPr>
        </p:nvGraphicFramePr>
        <p:xfrm>
          <a:off x="5438334" y="3270230"/>
          <a:ext cx="4992363" cy="27554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465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92660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Uniformed Employees</a:t>
                      </a:r>
                    </a:p>
                  </a:txBody>
                  <a:tcPr marL="121900" marR="121900" marT="60933" marB="609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10+ 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Years of Service</a:t>
                      </a:r>
                      <a:endParaRPr sz="1100" b="1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 b="1">
                        <a:solidFill>
                          <a:schemeClr val="lt1"/>
                        </a:solidFill>
                        <a:latin typeface="Georgia" panose="02040502050405020303" pitchFamily="18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>
                        <a:solidFill>
                          <a:schemeClr val="lt1"/>
                        </a:solidFill>
                        <a:latin typeface="Speak Pro" panose="020B0504020101020102" pitchFamily="34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>
                        <a:solidFill>
                          <a:schemeClr val="lt1"/>
                        </a:solidFill>
                        <a:latin typeface="Speak Pro" panose="020B0504020101020102" pitchFamily="34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With benefits</a:t>
                      </a:r>
                    </a:p>
                  </a:txBody>
                  <a:tcPr marL="121900" marR="121900" marT="60933" marB="60933" vert="vert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Retire at 50</a:t>
                      </a:r>
                    </a:p>
                  </a:txBody>
                  <a:tcPr marL="121900" marR="121900" marT="60933" marB="60933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oogle Shape;496;p44">
            <a:extLst>
              <a:ext uri="{FF2B5EF4-FFF2-40B4-BE49-F238E27FC236}">
                <a16:creationId xmlns:a16="http://schemas.microsoft.com/office/drawing/2014/main" id="{0C06B0D1-772B-421C-A3B0-A602AE640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337453"/>
              </p:ext>
            </p:extLst>
          </p:nvPr>
        </p:nvGraphicFramePr>
        <p:xfrm>
          <a:off x="5438334" y="354505"/>
          <a:ext cx="4992363" cy="27554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465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922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92660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General Employees</a:t>
                      </a:r>
                    </a:p>
                  </a:txBody>
                  <a:tcPr marL="121900" marR="121900" marT="60933" marB="609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10+ 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Years of Service</a:t>
                      </a:r>
                      <a:endParaRPr sz="1100" b="1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 b="1">
                        <a:solidFill>
                          <a:schemeClr val="lt1"/>
                        </a:solidFill>
                        <a:latin typeface="Georgia" panose="02040502050405020303" pitchFamily="18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>
                        <a:solidFill>
                          <a:schemeClr val="lt1"/>
                        </a:solidFill>
                        <a:latin typeface="Speak Pro" panose="020B0504020101020102" pitchFamily="34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100">
                        <a:solidFill>
                          <a:schemeClr val="lt1"/>
                        </a:solidFill>
                        <a:latin typeface="Speak Pro" panose="020B0504020101020102" pitchFamily="34" charset="0"/>
                        <a:ea typeface="Karla"/>
                        <a:cs typeface="Karla"/>
                        <a:sym typeface="Karla"/>
                      </a:endParaRPr>
                    </a:p>
                  </a:txBody>
                  <a:tcPr marL="121900" marR="121900" marT="60933" marB="6093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With benefits</a:t>
                      </a:r>
                    </a:p>
                  </a:txBody>
                  <a:tcPr marL="121900" marR="121900" marT="60933" marB="60933" vert="vert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Karla"/>
                          <a:cs typeface="Karla"/>
                          <a:sym typeface="Karla"/>
                        </a:rPr>
                        <a:t>Retire at 52</a:t>
                      </a:r>
                    </a:p>
                  </a:txBody>
                  <a:tcPr marL="121900" marR="121900" marT="60933" marB="60933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2A29B3-FD25-4CD5-B3D2-9640A95DA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202" y="841257"/>
            <a:ext cx="6906491" cy="5585619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2400"/>
              <a:t>*% taken out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2282B7-EFFF-4EED-BFD1-AF8147FD5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864" y="6493151"/>
            <a:ext cx="1334086" cy="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7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4DBBC1-3725-4ECA-BB18-AF89CC4D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US" sz="4800" b="1"/>
              <a:t>USING YOUR LEAVE?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ABCE1A9-F0BC-4A3C-9D66-75E244E85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206" t="5662" r="8290"/>
          <a:stretch>
            <a:fillRect/>
          </a:stretch>
        </p:blipFill>
        <p:spPr>
          <a:xfrm>
            <a:off x="1254673" y="2389218"/>
            <a:ext cx="3587261" cy="350395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85B540-F095-407E-B8BC-242B6D1B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When You Retire From The City You Will Get Paid For Any:</a:t>
            </a:r>
          </a:p>
          <a:p>
            <a:pPr lvl="1"/>
            <a:r>
              <a:rPr lang="en-US" sz="2000"/>
              <a:t>Annual</a:t>
            </a:r>
          </a:p>
          <a:p>
            <a:pPr lvl="1"/>
            <a:r>
              <a:rPr lang="en-US" sz="2000"/>
              <a:t>Incentive</a:t>
            </a:r>
          </a:p>
          <a:p>
            <a:pPr lvl="1"/>
            <a:r>
              <a:rPr lang="en-US" sz="2000"/>
              <a:t>Holiday (Uniform Only)</a:t>
            </a:r>
          </a:p>
          <a:p>
            <a:pPr lvl="1"/>
            <a:r>
              <a:rPr lang="en-US" sz="2000"/>
              <a:t>Non-Exempt Comp Time</a:t>
            </a:r>
          </a:p>
          <a:p>
            <a:pPr marL="0" indent="0" algn="ctr">
              <a:buNone/>
            </a:pPr>
            <a:r>
              <a:rPr lang="en-US" sz="2400" i="1"/>
              <a:t>That Could Be A Nice Little Retirement Vacation Money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DC13A7-BDD8-8889-E235-7449D4DA1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864" y="6493151"/>
            <a:ext cx="1334086" cy="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eorgia Pro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5159E-98E7-4B0E-B717-21C4F5424B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3999" y="1223940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ea typeface="+mj-ea"/>
                <a:cs typeface="+mj-cs"/>
              </a:rPr>
              <a:t> Is There Anyway For Me To Calculate What My Benefit Would Be in 20 Years???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90E6EC0-9AB1-4B9C-91DC-6E4BC362D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864" y="6493151"/>
            <a:ext cx="1334086" cy="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1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22.02.14"/>
  <p:tag name="AS_TITLE" val="Aspose.Slides for .NET 4.0"/>
  <p:tag name="AS_VERSION" val="2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34AF6CC54B1E4C88EB0015278530AD" ma:contentTypeVersion="14" ma:contentTypeDescription="Create a new document." ma:contentTypeScope="" ma:versionID="42797e1d1d58a5a1c24136ec601f90fb">
  <xsd:schema xmlns:xsd="http://www.w3.org/2001/XMLSchema" xmlns:xs="http://www.w3.org/2001/XMLSchema" xmlns:p="http://schemas.microsoft.com/office/2006/metadata/properties" xmlns:ns2="140025bb-7e4e-4ee8-ade5-fccfb008b17b" xmlns:ns3="d894a326-4ef1-4dfb-afff-68bdec319e77" targetNamespace="http://schemas.microsoft.com/office/2006/metadata/properties" ma:root="true" ma:fieldsID="62b1d0ed07ab0723f6eceeb65760227f" ns2:_="" ns3:_="">
    <xsd:import namespace="140025bb-7e4e-4ee8-ade5-fccfb008b17b"/>
    <xsd:import namespace="d894a326-4ef1-4dfb-afff-68bdec319e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025bb-7e4e-4ee8-ade5-fccfb008b1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940c435-9b9d-470a-83dd-5aa7bdc8fe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4a326-4ef1-4dfb-afff-68bdec319e7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2de6d69-a70b-4d28-9b8d-bd6854f31727}" ma:internalName="TaxCatchAll" ma:showField="CatchAllData" ma:web="d894a326-4ef1-4dfb-afff-68bdec319e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0025bb-7e4e-4ee8-ade5-fccfb008b17b">
      <Terms xmlns="http://schemas.microsoft.com/office/infopath/2007/PartnerControls"/>
    </lcf76f155ced4ddcb4097134ff3c332f>
    <TaxCatchAll xmlns="d894a326-4ef1-4dfb-afff-68bdec319e7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EB2290-F451-4CD7-B5F5-77B3F5EC81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0025bb-7e4e-4ee8-ade5-fccfb008b17b"/>
    <ds:schemaRef ds:uri="d894a326-4ef1-4dfb-afff-68bdec319e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2CCDA5-463C-4684-B248-FCC1AE115A0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140025bb-7e4e-4ee8-ade5-fccfb008b17b"/>
    <ds:schemaRef ds:uri="d894a326-4ef1-4dfb-afff-68bdec319e77"/>
  </ds:schemaRefs>
</ds:datastoreItem>
</file>

<file path=customXml/itemProps3.xml><?xml version="1.0" encoding="utf-8"?>
<ds:datastoreItem xmlns:ds="http://schemas.openxmlformats.org/officeDocument/2006/customXml" ds:itemID="{13954348-7116-4B75-87C3-3BF0CE3B9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468</Words>
  <Application>Microsoft Office PowerPoint</Application>
  <PresentationFormat>Widescreen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Georgia</vt:lpstr>
      <vt:lpstr>Georgia Pro</vt:lpstr>
      <vt:lpstr>Heuristica</vt:lpstr>
      <vt:lpstr>Speak Pro</vt:lpstr>
      <vt:lpstr>Office Theme</vt:lpstr>
      <vt:lpstr>Get Paid For Life!</vt:lpstr>
      <vt:lpstr>How?  </vt:lpstr>
      <vt:lpstr>Through The City Of Savannah’s Defined Contribution Pension Plan   </vt:lpstr>
      <vt:lpstr>CITY OF SAVANNAH  DEFINED BENEFIT PLAN</vt:lpstr>
      <vt:lpstr>What Is The Difference?</vt:lpstr>
      <vt:lpstr>A City Employee Is Vested Into The City’s Pension Plan After 5 Years of Credited Service.</vt:lpstr>
      <vt:lpstr>Early Retirement Age</vt:lpstr>
      <vt:lpstr>USING YOUR LEAVE?</vt:lpstr>
      <vt:lpstr> Is There Anyway For Me To Calculate What My Benefit Would Be in 20 Years???</vt:lpstr>
      <vt:lpstr>RETIREMENT FORMULA EXAMPLE</vt:lpstr>
      <vt:lpstr>Market Data Comparison</vt:lpstr>
      <vt:lpstr> Benefits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Paid For Life!</dc:title>
  <dc:creator>Jasmine Brinson</dc:creator>
  <cp:lastModifiedBy>Angela Bryant</cp:lastModifiedBy>
  <cp:revision>5</cp:revision>
  <dcterms:created xsi:type="dcterms:W3CDTF">2021-04-27T19:02:46Z</dcterms:created>
  <dcterms:modified xsi:type="dcterms:W3CDTF">2024-05-24T20:27:06Z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CHUNK-1">
    <vt:lpwstr>010021{"F":2,"I":"53CC-7298-37DA-5712"}</vt:lpwstr>
  </property>
  <property fmtid="{D5CDD505-2E9C-101B-9397-08002B2CF9AE}" pid="3" name="ContentTypeId">
    <vt:lpwstr>0x0101000434AF6CC54B1E4C88EB0015278530AD</vt:lpwstr>
  </property>
  <property fmtid="{D5CDD505-2E9C-101B-9397-08002B2CF9AE}" pid="4" name="Order">
    <vt:r8>275400</vt:r8>
  </property>
  <property fmtid="{D5CDD505-2E9C-101B-9397-08002B2CF9AE}" pid="5" name="MediaServiceImageTags">
    <vt:lpwstr/>
  </property>
</Properties>
</file>