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75" r:id="rId4"/>
    <p:sldId id="272" r:id="rId5"/>
    <p:sldId id="258" r:id="rId6"/>
    <p:sldId id="266" r:id="rId7"/>
    <p:sldId id="274" r:id="rId8"/>
    <p:sldId id="270" r:id="rId9"/>
    <p:sldId id="259" r:id="rId10"/>
    <p:sldId id="279" r:id="rId11"/>
    <p:sldId id="260" r:id="rId12"/>
    <p:sldId id="261" r:id="rId13"/>
    <p:sldId id="267" r:id="rId14"/>
    <p:sldId id="262" r:id="rId15"/>
    <p:sldId id="268" r:id="rId16"/>
    <p:sldId id="269" r:id="rId17"/>
    <p:sldId id="276" r:id="rId18"/>
    <p:sldId id="277" r:id="rId19"/>
    <p:sldId id="278" r:id="rId20"/>
    <p:sldId id="263" r:id="rId21"/>
    <p:sldId id="27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13" autoAdjust="0"/>
  </p:normalViewPr>
  <p:slideViewPr>
    <p:cSldViewPr>
      <p:cViewPr>
        <p:scale>
          <a:sx n="83" d="100"/>
          <a:sy n="83" d="100"/>
        </p:scale>
        <p:origin x="-69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E44EE3-4E00-4706-A3BC-4B8C748A694D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EAA823-4634-45EE-8BB1-E156F1575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9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AA823-4634-45EE-8BB1-E156F1575F6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49CFCB-96A4-49C2-84FF-F05BFF5C76B0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353A2D-DA2B-47D5-80FE-E9004D82A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hoto.php?v=10151313331625953&amp;set=p.10151313331625953&amp;type=2&amp;theate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igitalgallery.nypl.org/nypldigital/dgkeysearchdetail.cfm?trg=1&amp;strucID=50723&amp;imageID=92564&amp;total=614&amp;num=160&amp;word=savannah&amp;s=1&amp;notword=&amp;d=&amp;c=&amp;f=&amp;k=1&amp;lWord=&amp;lField=&amp;sScope=&amp;sLevel=&amp;sLabel=&amp;sort=&amp;imgs=20&amp;pos=173&amp;e=r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talgallery.nypl.org/nypldigital/dgkeysearchdetail.cfm?trg=1&amp;strucID=653043&amp;imageID=g90f157_006f&amp;total=614&amp;num=420&amp;word=savannah&amp;s=1&amp;notword=&amp;d=&amp;c=&amp;f=&amp;k=1&amp;lWord=&amp;lField=&amp;sScope=&amp;sLevel=&amp;sLabel=&amp;sort=&amp;imgs=20&amp;pos=421&amp;e=r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digitalgallery.nypl.org/nypldigital/dgkeysearchdetail.cfm?trg=1&amp;strucID=652871&amp;imageID=g90f153_003f&amp;total=614&amp;num=380&amp;word=savannah&amp;s=1&amp;notword=&amp;d=&amp;c=&amp;f=&amp;k=1&amp;lWord=&amp;lField=&amp;sScope=&amp;sLevel=&amp;sLabel=&amp;sort=&amp;imgs=20&amp;pos=394&amp;e=r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Uncovering history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Cluskey</a:t>
            </a:r>
            <a:r>
              <a:rPr lang="en-US" dirty="0" smtClean="0"/>
              <a:t> Embankment Stores Archaeology Project</a:t>
            </a:r>
            <a:endParaRPr lang="en-US" dirty="0"/>
          </a:p>
        </p:txBody>
      </p:sp>
      <p:pic>
        <p:nvPicPr>
          <p:cNvPr id="6" name="Picture 5" descr="CluskeyEmbankmentStores_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609600"/>
            <a:ext cx="5413248" cy="427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www.facebook.com/photo.php?v=10151313331625953&amp;set=p.10151313331625953&amp;type=2&amp;theater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52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 Penetrating Radar (GPR) </a:t>
            </a:r>
            <a:r>
              <a:rPr lang="en-US" sz="2000" dirty="0" smtClean="0"/>
              <a:t>11/13/2012</a:t>
            </a:r>
            <a:endParaRPr lang="en-US" sz="2000" dirty="0"/>
          </a:p>
        </p:txBody>
      </p:sp>
      <p:pic>
        <p:nvPicPr>
          <p:cNvPr id="4" name="Picture 3" descr="IMG_13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32350" y="2330450"/>
            <a:ext cx="4622800" cy="3467100"/>
          </a:xfrm>
          <a:prstGeom prst="rect">
            <a:avLst/>
          </a:prstGeom>
        </p:spPr>
      </p:pic>
      <p:pic>
        <p:nvPicPr>
          <p:cNvPr id="10" name="Picture 9" descr="IMG_1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7526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Day of Excavation (Vault 1)</a:t>
            </a:r>
            <a:br>
              <a:rPr lang="en-US" dirty="0" smtClean="0"/>
            </a:br>
            <a:r>
              <a:rPr lang="en-US" sz="2000" dirty="0" smtClean="0"/>
              <a:t>11/30/2012</a:t>
            </a:r>
            <a:endParaRPr lang="en-US" sz="2000" dirty="0"/>
          </a:p>
        </p:txBody>
      </p:sp>
      <p:pic>
        <p:nvPicPr>
          <p:cNvPr id="3" name="Picture 2" descr="factors-w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828800"/>
            <a:ext cx="4419600" cy="3314700"/>
          </a:xfrm>
          <a:prstGeom prst="rect">
            <a:avLst/>
          </a:prstGeom>
        </p:spPr>
      </p:pic>
      <p:pic>
        <p:nvPicPr>
          <p:cNvPr id="6" name="Picture 5" descr="IMG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2400" y="22860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Day of Excavation (Vault 1)</a:t>
            </a:r>
            <a:br>
              <a:rPr lang="en-US" dirty="0" smtClean="0"/>
            </a:br>
            <a:r>
              <a:rPr lang="en-US" sz="2000" dirty="0" smtClean="0"/>
              <a:t>11/30/2012</a:t>
            </a:r>
            <a:endParaRPr lang="en-US" dirty="0"/>
          </a:p>
        </p:txBody>
      </p:sp>
      <p:pic>
        <p:nvPicPr>
          <p:cNvPr id="3" name="Picture 2" descr="IMG_1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495800" cy="3371850"/>
          </a:xfrm>
          <a:prstGeom prst="rect">
            <a:avLst/>
          </a:prstGeom>
        </p:spPr>
      </p:pic>
      <p:pic>
        <p:nvPicPr>
          <p:cNvPr id="4" name="Picture 3" descr="DSC013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3528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Public Work Day (Vault 1)</a:t>
            </a:r>
            <a:br>
              <a:rPr lang="en-US" dirty="0" smtClean="0"/>
            </a:br>
            <a:r>
              <a:rPr lang="en-US" sz="2000" dirty="0" smtClean="0"/>
              <a:t>12/15/2012</a:t>
            </a:r>
            <a:endParaRPr lang="en-US" sz="2000" dirty="0"/>
          </a:p>
        </p:txBody>
      </p:sp>
      <p:pic>
        <p:nvPicPr>
          <p:cNvPr id="8" name="Picture 7" descr="IMG_1377.jpg"/>
          <p:cNvPicPr>
            <a:picLocks noChangeAspect="1"/>
          </p:cNvPicPr>
          <p:nvPr/>
        </p:nvPicPr>
        <p:blipFill>
          <a:blip r:embed="rId3" cstate="print"/>
          <a:srcRect l="10000" t="10476" r="8571"/>
          <a:stretch>
            <a:fillRect/>
          </a:stretch>
        </p:blipFill>
        <p:spPr>
          <a:xfrm rot="5400000">
            <a:off x="4953000" y="2133600"/>
            <a:ext cx="4343400" cy="3581400"/>
          </a:xfrm>
          <a:prstGeom prst="rect">
            <a:avLst/>
          </a:prstGeom>
        </p:spPr>
      </p:pic>
      <p:pic>
        <p:nvPicPr>
          <p:cNvPr id="6" name="Picture 5" descr="IMG_1375.jpg"/>
          <p:cNvPicPr>
            <a:picLocks noChangeAspect="1"/>
          </p:cNvPicPr>
          <p:nvPr/>
        </p:nvPicPr>
        <p:blipFill>
          <a:blip r:embed="rId4" cstate="print"/>
          <a:srcRect l="40984" t="8743"/>
          <a:stretch>
            <a:fillRect/>
          </a:stretch>
        </p:blipFill>
        <p:spPr>
          <a:xfrm>
            <a:off x="2819400" y="3163887"/>
            <a:ext cx="2971800" cy="3446463"/>
          </a:xfrm>
          <a:prstGeom prst="rect">
            <a:avLst/>
          </a:prstGeom>
        </p:spPr>
      </p:pic>
      <p:pic>
        <p:nvPicPr>
          <p:cNvPr id="4" name="Picture 3" descr="IMG_1373.jpg"/>
          <p:cNvPicPr>
            <a:picLocks noChangeAspect="1"/>
          </p:cNvPicPr>
          <p:nvPr/>
        </p:nvPicPr>
        <p:blipFill>
          <a:blip r:embed="rId5" cstate="print"/>
          <a:srcRect l="20833"/>
          <a:stretch>
            <a:fillRect/>
          </a:stretch>
        </p:blipFill>
        <p:spPr>
          <a:xfrm>
            <a:off x="228600" y="1676400"/>
            <a:ext cx="3297767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Public Work Day (Vault 1)</a:t>
            </a:r>
            <a:br>
              <a:rPr lang="en-US" dirty="0" smtClean="0"/>
            </a:br>
            <a:r>
              <a:rPr lang="en-US" sz="2000" dirty="0" smtClean="0"/>
              <a:t>12/15/2012</a:t>
            </a:r>
            <a:endParaRPr lang="en-US" dirty="0"/>
          </a:p>
        </p:txBody>
      </p:sp>
      <p:pic>
        <p:nvPicPr>
          <p:cNvPr id="4" name="Picture 3" descr="IMG_1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8400" y="2743200"/>
            <a:ext cx="5162000" cy="3871500"/>
          </a:xfrm>
          <a:prstGeom prst="rect">
            <a:avLst/>
          </a:prstGeom>
        </p:spPr>
      </p:pic>
      <p:pic>
        <p:nvPicPr>
          <p:cNvPr id="3" name="Picture 2" descr="IMG_1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752600"/>
            <a:ext cx="4667400" cy="35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Public Work Day (Vault 1)</a:t>
            </a:r>
            <a:br>
              <a:rPr lang="en-US" dirty="0" smtClean="0"/>
            </a:br>
            <a:r>
              <a:rPr lang="en-US" sz="2000" dirty="0" smtClean="0"/>
              <a:t>12/15/2012</a:t>
            </a:r>
            <a:endParaRPr lang="en-US" dirty="0"/>
          </a:p>
        </p:txBody>
      </p:sp>
      <p:pic>
        <p:nvPicPr>
          <p:cNvPr id="3" name="Picture 2" descr="IMG_1388.jpg"/>
          <p:cNvPicPr>
            <a:picLocks noChangeAspect="1"/>
          </p:cNvPicPr>
          <p:nvPr/>
        </p:nvPicPr>
        <p:blipFill>
          <a:blip r:embed="rId2" cstate="print"/>
          <a:srcRect l="11667" r="23333"/>
          <a:stretch>
            <a:fillRect/>
          </a:stretch>
        </p:blipFill>
        <p:spPr>
          <a:xfrm rot="5400000">
            <a:off x="4437184" y="1354016"/>
            <a:ext cx="4191000" cy="4835769"/>
          </a:xfrm>
          <a:prstGeom prst="rect">
            <a:avLst/>
          </a:prstGeom>
        </p:spPr>
      </p:pic>
      <p:pic>
        <p:nvPicPr>
          <p:cNvPr id="4" name="Picture 3" descr="IMG_1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81000" y="22860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Artifacts </a:t>
            </a:r>
            <a:r>
              <a:rPr lang="en-US" i="1" dirty="0" smtClean="0"/>
              <a:t>- </a:t>
            </a:r>
            <a:r>
              <a:rPr lang="en-US" dirty="0" smtClean="0"/>
              <a:t>Ceramics </a:t>
            </a:r>
            <a:r>
              <a:rPr lang="en-US" dirty="0" smtClean="0"/>
              <a:t>&amp; </a:t>
            </a:r>
            <a:r>
              <a:rPr lang="en-US" dirty="0" err="1" smtClean="0"/>
              <a:t>Pipestem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4572000" cy="3048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4360068" cy="2906712"/>
          </a:xfrm>
        </p:spPr>
      </p:pic>
    </p:spTree>
    <p:extLst>
      <p:ext uri="{BB962C8B-B14F-4D97-AF65-F5344CB8AC3E}">
        <p14:creationId xmlns:p14="http://schemas.microsoft.com/office/powerpoint/2010/main" xmlns="" val="107704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Artifacts - </a:t>
            </a:r>
            <a:r>
              <a:rPr lang="en-US" dirty="0" smtClean="0"/>
              <a:t>Lamps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28800"/>
            <a:ext cx="3886200" cy="2590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905000"/>
            <a:ext cx="3886200" cy="2590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038600"/>
            <a:ext cx="386334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220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i="1" dirty="0" smtClean="0"/>
              <a:t>Artifacts - </a:t>
            </a:r>
            <a:r>
              <a:rPr lang="en-US" sz="4000" dirty="0" smtClean="0"/>
              <a:t>Bottle </a:t>
            </a:r>
            <a:r>
              <a:rPr lang="en-US" sz="4000" dirty="0" smtClean="0"/>
              <a:t>and Stoneware </a:t>
            </a:r>
            <a:r>
              <a:rPr lang="en-US" sz="4000" dirty="0" smtClean="0"/>
              <a:t>P</a:t>
            </a:r>
            <a:r>
              <a:rPr lang="en-US" sz="4000" dirty="0" smtClean="0"/>
              <a:t>iping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828800"/>
            <a:ext cx="4000500" cy="2667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3048000"/>
            <a:ext cx="5274468" cy="3516312"/>
          </a:xfrm>
        </p:spPr>
      </p:pic>
    </p:spTree>
    <p:extLst>
      <p:ext uri="{BB962C8B-B14F-4D97-AF65-F5344CB8AC3E}">
        <p14:creationId xmlns:p14="http://schemas.microsoft.com/office/powerpoint/2010/main" xmlns="" val="113286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They? What We Know!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open brick vaults, 1 closed vault</a:t>
            </a:r>
          </a:p>
          <a:p>
            <a:r>
              <a:rPr lang="en-US" dirty="0" smtClean="0"/>
              <a:t>City contracted for retaining wall (1840)</a:t>
            </a:r>
          </a:p>
          <a:p>
            <a:r>
              <a:rPr lang="en-US" dirty="0" smtClean="0"/>
              <a:t>Charles B. </a:t>
            </a:r>
            <a:r>
              <a:rPr lang="en-US" dirty="0" err="1" smtClean="0"/>
              <a:t>Cluskey</a:t>
            </a:r>
            <a:r>
              <a:rPr lang="en-US" dirty="0" smtClean="0"/>
              <a:t>, architect and contractor</a:t>
            </a:r>
          </a:p>
          <a:p>
            <a:r>
              <a:rPr lang="en-US" dirty="0" err="1" smtClean="0"/>
              <a:t>Cluskey</a:t>
            </a:r>
            <a:r>
              <a:rPr lang="en-US" dirty="0" smtClean="0"/>
              <a:t> proposed incorporating brick stores/vaults</a:t>
            </a:r>
          </a:p>
          <a:p>
            <a:r>
              <a:rPr lang="en-US" dirty="0" smtClean="0"/>
              <a:t>20 year lease, </a:t>
            </a:r>
            <a:r>
              <a:rPr lang="en-US" dirty="0" err="1" smtClean="0"/>
              <a:t>Cluskey</a:t>
            </a:r>
            <a:r>
              <a:rPr lang="en-US" dirty="0" smtClean="0"/>
              <a:t> transferred to John Dillon (1841)</a:t>
            </a:r>
          </a:p>
          <a:p>
            <a:r>
              <a:rPr lang="en-US" dirty="0" smtClean="0"/>
              <a:t>Stores completed by William S. Walker (1842)</a:t>
            </a:r>
          </a:p>
          <a:p>
            <a:r>
              <a:rPr lang="en-US" dirty="0" smtClean="0"/>
              <a:t>Total City investment: $2,957.00 plus lease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Excavations resume 1/18/2013 with GSU Field School</a:t>
            </a:r>
          </a:p>
          <a:p>
            <a:r>
              <a:rPr lang="en-US" dirty="0" smtClean="0"/>
              <a:t>Public Work Day 1/26/2013 10:00 am – 3:00 pm (open unit in second vault)</a:t>
            </a:r>
          </a:p>
          <a:p>
            <a:r>
              <a:rPr lang="en-US" dirty="0" smtClean="0"/>
              <a:t>Two additional Public Work Days</a:t>
            </a:r>
          </a:p>
          <a:p>
            <a:r>
              <a:rPr lang="en-US" dirty="0" smtClean="0"/>
              <a:t>Investigate Fifth Vault</a:t>
            </a:r>
          </a:p>
          <a:p>
            <a:r>
              <a:rPr lang="en-US" dirty="0" smtClean="0"/>
              <a:t>SSU Research Project</a:t>
            </a:r>
          </a:p>
          <a:p>
            <a:r>
              <a:rPr lang="en-US" dirty="0" smtClean="0"/>
              <a:t>Structural Repairs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Goals/End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Add to body of knowledge</a:t>
            </a:r>
          </a:p>
          <a:p>
            <a:r>
              <a:rPr lang="en-US" dirty="0" smtClean="0"/>
              <a:t>Educate the public about the importance of the structure (on multiple levels)</a:t>
            </a:r>
          </a:p>
          <a:p>
            <a:r>
              <a:rPr lang="en-US" dirty="0" smtClean="0"/>
              <a:t>More appropriate use and interpretation of the vaults</a:t>
            </a:r>
          </a:p>
          <a:p>
            <a:r>
              <a:rPr lang="en-US" dirty="0" smtClean="0"/>
              <a:t>Educate the public about archaeology</a:t>
            </a:r>
          </a:p>
          <a:p>
            <a:r>
              <a:rPr lang="en-US" dirty="0" smtClean="0"/>
              <a:t>Archaeology and research collection at Municipal Archives for the public</a:t>
            </a:r>
          </a:p>
          <a:p>
            <a:r>
              <a:rPr lang="en-US" dirty="0" smtClean="0"/>
              <a:t>Continued Public Outreach through programs and exhibits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Documentation </a:t>
            </a:r>
            <a:endParaRPr lang="en-US" dirty="0"/>
          </a:p>
        </p:txBody>
      </p:sp>
      <p:pic>
        <p:nvPicPr>
          <p:cNvPr id="4" name="Content Placeholder 3" descr="Sanborn1888pg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21963" t="17333" r="5818" b="40299"/>
          <a:stretch>
            <a:fillRect/>
          </a:stretch>
        </p:blipFill>
        <p:spPr>
          <a:xfrm>
            <a:off x="304800" y="4191000"/>
            <a:ext cx="3962400" cy="2324608"/>
          </a:xfrm>
        </p:spPr>
      </p:pic>
      <p:sp>
        <p:nvSpPr>
          <p:cNvPr id="6" name="TextBox 5"/>
          <p:cNvSpPr txBox="1"/>
          <p:nvPr/>
        </p:nvSpPr>
        <p:spPr>
          <a:xfrm>
            <a:off x="44196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Sanborn Insurance Map, 1888; NYPL Images</a:t>
            </a:r>
            <a:endParaRPr lang="en-US" dirty="0"/>
          </a:p>
        </p:txBody>
      </p:sp>
      <p:pic>
        <p:nvPicPr>
          <p:cNvPr id="2052" name="Picture 4" descr="Old Merchant's Exchange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8377" t="21005" r="49517" b="15077"/>
          <a:stretch>
            <a:fillRect/>
          </a:stretch>
        </p:blipFill>
        <p:spPr bwMode="auto">
          <a:xfrm>
            <a:off x="762000" y="1676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Panorama from Exchange St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2631" t="24935" r="50526" b="12727"/>
          <a:stretch>
            <a:fillRect/>
          </a:stretch>
        </p:blipFill>
        <p:spPr bwMode="auto">
          <a:xfrm>
            <a:off x="5410200" y="4191000"/>
            <a:ext cx="2667000" cy="2286000"/>
          </a:xfrm>
          <a:prstGeom prst="rect">
            <a:avLst/>
          </a:prstGeom>
          <a:noFill/>
        </p:spPr>
      </p:pic>
      <p:pic>
        <p:nvPicPr>
          <p:cNvPr id="2050" name="Picture 2" descr="Savannah River from City Hall, Savannah, Ga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6316" t="35291" r="6316" b="6579"/>
          <a:stretch>
            <a:fillRect/>
          </a:stretch>
        </p:blipFill>
        <p:spPr bwMode="auto">
          <a:xfrm>
            <a:off x="4495800" y="1676400"/>
            <a:ext cx="4267200" cy="227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Documentation</a:t>
            </a:r>
            <a:endParaRPr lang="en-US" dirty="0"/>
          </a:p>
        </p:txBody>
      </p:sp>
      <p:pic>
        <p:nvPicPr>
          <p:cNvPr id="4" name="Content Placeholder 3" descr="056009pv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4400" t="5085" r="4399" b="3390"/>
          <a:stretch>
            <a:fillRect/>
          </a:stretch>
        </p:blipFill>
        <p:spPr>
          <a:xfrm>
            <a:off x="152400" y="3200400"/>
            <a:ext cx="4826000" cy="3429000"/>
          </a:xfrm>
        </p:spPr>
      </p:pic>
      <p:pic>
        <p:nvPicPr>
          <p:cNvPr id="6" name="Picture 5" descr="00002v.jpg"/>
          <p:cNvPicPr>
            <a:picLocks noChangeAspect="1"/>
          </p:cNvPicPr>
          <p:nvPr/>
        </p:nvPicPr>
        <p:blipFill>
          <a:blip r:embed="rId4" cstate="print"/>
          <a:srcRect l="7992" t="5802" r="5232" b="5711"/>
          <a:stretch>
            <a:fillRect/>
          </a:stretch>
        </p:blipFill>
        <p:spPr>
          <a:xfrm>
            <a:off x="4038600" y="1600200"/>
            <a:ext cx="4953000" cy="3975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90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Historic American Buildings Survey (HABS), 1962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Know!</a:t>
            </a:r>
            <a:endParaRPr lang="en-US" dirty="0"/>
          </a:p>
        </p:txBody>
      </p:sp>
      <p:pic>
        <p:nvPicPr>
          <p:cNvPr id="1026" name="Picture 2" descr="C:\Documents and Settings\LSpracher\Local Settings\Temporary Internet Files\Content.IE5\8CHRYHM3\MC90005467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614" y="2006955"/>
            <a:ext cx="3709721" cy="368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Shinhoster</a:t>
            </a:r>
            <a:r>
              <a:rPr lang="en-US" dirty="0" smtClean="0"/>
              <a:t> Youth Leadership Institute</a:t>
            </a:r>
            <a:endParaRPr lang="en-US" dirty="0"/>
          </a:p>
        </p:txBody>
      </p:sp>
      <p:pic>
        <p:nvPicPr>
          <p:cNvPr id="6" name="Picture 5" descr="Goode shots 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514600"/>
            <a:ext cx="5415000" cy="4061250"/>
          </a:xfrm>
          <a:prstGeom prst="rect">
            <a:avLst/>
          </a:prstGeom>
        </p:spPr>
      </p:pic>
      <p:pic>
        <p:nvPicPr>
          <p:cNvPr id="7" name="Picture 6" descr="Goode shots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Archaeological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City partnership with GSU</a:t>
            </a:r>
          </a:p>
          <a:p>
            <a:pPr lvl="1"/>
            <a:r>
              <a:rPr lang="en-US" dirty="0" smtClean="0"/>
              <a:t>City contributions</a:t>
            </a:r>
          </a:p>
          <a:p>
            <a:pPr lvl="1"/>
            <a:r>
              <a:rPr lang="en-US" dirty="0" smtClean="0"/>
              <a:t>GSU contributions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Ongoing</a:t>
            </a:r>
          </a:p>
          <a:p>
            <a:r>
              <a:rPr lang="en-US" dirty="0" smtClean="0"/>
              <a:t>Contributors:</a:t>
            </a:r>
          </a:p>
          <a:p>
            <a:pPr lvl="1"/>
            <a:r>
              <a:rPr lang="en-US" dirty="0" smtClean="0"/>
              <a:t>HABS</a:t>
            </a:r>
          </a:p>
          <a:p>
            <a:pPr lvl="1"/>
            <a:r>
              <a:rPr lang="en-US" dirty="0" smtClean="0"/>
              <a:t>City Library &amp; Archives</a:t>
            </a:r>
          </a:p>
          <a:p>
            <a:pPr lvl="1"/>
            <a:r>
              <a:rPr lang="en-US" dirty="0" err="1" smtClean="0"/>
              <a:t>Shinhoster</a:t>
            </a:r>
            <a:r>
              <a:rPr lang="en-US" dirty="0" smtClean="0"/>
              <a:t> Leadership Group</a:t>
            </a:r>
          </a:p>
          <a:p>
            <a:pPr lvl="1"/>
            <a:r>
              <a:rPr lang="en-US" dirty="0" smtClean="0"/>
              <a:t>GSU</a:t>
            </a:r>
          </a:p>
          <a:p>
            <a:pPr lvl="1"/>
            <a:r>
              <a:rPr lang="en-US" dirty="0" smtClean="0"/>
              <a:t>SSU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LiDAR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dirty="0" smtClean="0"/>
              <a:t>11/4/2012</a:t>
            </a:r>
            <a:endParaRPr lang="en-US" sz="1800" dirty="0"/>
          </a:p>
        </p:txBody>
      </p:sp>
      <p:pic>
        <p:nvPicPr>
          <p:cNvPr id="6" name="Content Placeholder 5" descr="IMG_13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705225" y="790575"/>
            <a:ext cx="3886200" cy="2914650"/>
          </a:xfrm>
        </p:spPr>
      </p:pic>
      <p:pic>
        <p:nvPicPr>
          <p:cNvPr id="7" name="Picture 6" descr="IMG_1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4114800" cy="3086100"/>
          </a:xfrm>
          <a:prstGeom prst="rect">
            <a:avLst/>
          </a:prstGeom>
        </p:spPr>
      </p:pic>
      <p:pic>
        <p:nvPicPr>
          <p:cNvPr id="8" name="Picture 7" descr="IMG_13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285750" y="2419350"/>
            <a:ext cx="47244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</TotalTime>
  <Words>296</Words>
  <Application>Microsoft Office PowerPoint</Application>
  <PresentationFormat>On-screen Show (4:3)</PresentationFormat>
  <Paragraphs>66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Uncovering history </vt:lpstr>
      <vt:lpstr>What Are They? What We Know!</vt:lpstr>
      <vt:lpstr>Visual Documentation </vt:lpstr>
      <vt:lpstr>Visual Documentation</vt:lpstr>
      <vt:lpstr>What We Don’t Know!</vt:lpstr>
      <vt:lpstr>Shinhoster Youth Leadership Institute</vt:lpstr>
      <vt:lpstr>Archaeological Investigation</vt:lpstr>
      <vt:lpstr>Historical Research</vt:lpstr>
      <vt:lpstr>LiDAR  11/4/2012</vt:lpstr>
      <vt:lpstr>LiDAR </vt:lpstr>
      <vt:lpstr>Ground Penetrating Radar (GPR) 11/13/2012</vt:lpstr>
      <vt:lpstr>First Day of Excavation (Vault 1) 11/30/2012</vt:lpstr>
      <vt:lpstr>First Day of Excavation (Vault 1) 11/30/2012</vt:lpstr>
      <vt:lpstr>First Public Work Day (Vault 1) 12/15/2012</vt:lpstr>
      <vt:lpstr>First Public Work Day (Vault 1) 12/15/2012</vt:lpstr>
      <vt:lpstr>First Public Work Day (Vault 1) 12/15/2012</vt:lpstr>
      <vt:lpstr>Artifacts - Ceramics &amp; Pipestem</vt:lpstr>
      <vt:lpstr>Artifacts - Lamps</vt:lpstr>
      <vt:lpstr>Artifacts - Bottle and Stoneware Piping</vt:lpstr>
      <vt:lpstr>Next Steps</vt:lpstr>
      <vt:lpstr>Goals/End Results</vt:lpstr>
    </vt:vector>
  </TitlesOfParts>
  <Company>City of Savannah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Uncovering history</dc:title>
  <dc:creator>LSpracher</dc:creator>
  <cp:lastModifiedBy>LSpracher</cp:lastModifiedBy>
  <cp:revision>23</cp:revision>
  <dcterms:created xsi:type="dcterms:W3CDTF">2013-01-14T18:51:19Z</dcterms:created>
  <dcterms:modified xsi:type="dcterms:W3CDTF">2013-01-15T15:52:47Z</dcterms:modified>
</cp:coreProperties>
</file>