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5" r:id="rId4"/>
    <p:sldId id="274" r:id="rId5"/>
    <p:sldId id="277" r:id="rId6"/>
    <p:sldId id="276" r:id="rId7"/>
    <p:sldId id="278" r:id="rId8"/>
    <p:sldId id="257" r:id="rId9"/>
    <p:sldId id="282" r:id="rId10"/>
    <p:sldId id="264" r:id="rId11"/>
    <p:sldId id="279" r:id="rId12"/>
    <p:sldId id="280" r:id="rId13"/>
    <p:sldId id="26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6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76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58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0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0BB0-7FA8-46AD-A432-2D7FCC5744EE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B91671-A2AC-4F82-ABD5-A6A4DBD4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jp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24C92A-C8FF-4CE5-9107-DA966E4D4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58" y="3892019"/>
            <a:ext cx="6952056" cy="16067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Voluntary Benefit Offerings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*New Hires*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CCB05-A89F-4546-915E-9C314D018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32" y="1686401"/>
            <a:ext cx="7675737" cy="1373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98B72-BA52-45AD-B298-5CEE71928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7" y="6098796"/>
            <a:ext cx="2188993" cy="63063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94A43C8-02A7-3645-A4B5-3D4C51866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72"/>
    </mc:Choice>
    <mc:Fallback>
      <p:transition spd="slow" advTm="1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12" y="502562"/>
            <a:ext cx="5249333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Hartford Critical Illness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0F3C-4B9D-4C0F-8CB8-9279CC83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358" y="2058168"/>
            <a:ext cx="7503006" cy="337859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Guaranteed Issue 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8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 HEALTH QUESTIONS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ts val="900"/>
              <a:buNone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Covers stroke, heart attack, major organ transplant, advanced Alzheimer’s, paralysis, severe burns, coma, 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cancer in-situ, skin cancer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others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Lump-sum payment benefits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$10,000, $20,000 or $30,000 coverage available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Wellness Benefit of $50 per calendar year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Provides protection for you, your spouse, and/or children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12" name="Picture 2" descr="The Hartford Homeowners Insurance Broker - New York Long Island">
            <a:extLst>
              <a:ext uri="{FF2B5EF4-FFF2-40B4-BE49-F238E27FC236}">
                <a16:creationId xmlns:a16="http://schemas.microsoft.com/office/drawing/2014/main" id="{A0AD31A8-7BE0-479F-898D-06C418B2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08964"/>
            <a:ext cx="1385454" cy="11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118BA-E29F-4870-900D-99E80AF25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6020910"/>
            <a:ext cx="1926434" cy="55499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1A1551F-113A-214D-A7F9-6ABC13221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0"/>
    </mc:Choice>
    <mc:Fallback>
      <p:transition spd="slow" advTm="26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900" y="195630"/>
            <a:ext cx="6242258" cy="56766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Hartford Critical Illness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50FE-3EBF-4CFC-957F-D9F4C18C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08" y="1261829"/>
            <a:ext cx="5610225" cy="258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A59A3-5BB9-489A-AE1C-062203522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108" y="3929079"/>
            <a:ext cx="5638800" cy="2590800"/>
          </a:xfrm>
          <a:prstGeom prst="rect">
            <a:avLst/>
          </a:prstGeom>
        </p:spPr>
      </p:pic>
      <p:pic>
        <p:nvPicPr>
          <p:cNvPr id="7" name="Picture 2" descr="The Hartford Homeowners Insurance Broker - New York Long Island">
            <a:extLst>
              <a:ext uri="{FF2B5EF4-FFF2-40B4-BE49-F238E27FC236}">
                <a16:creationId xmlns:a16="http://schemas.microsoft.com/office/drawing/2014/main" id="{A40BCCBB-CF35-4EEA-91A9-F6029390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00" y="89119"/>
            <a:ext cx="1066079" cy="8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32A73-E643-4764-82B0-CF9EC571E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03" y="1247541"/>
            <a:ext cx="5591175" cy="260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6DBF5-80DE-4F24-B774-A53DC2743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54" y="3910029"/>
            <a:ext cx="5629275" cy="2609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FFAE8-2865-4748-8924-729C800252A3}"/>
              </a:ext>
            </a:extLst>
          </p:cNvPr>
          <p:cNvSpPr txBox="1"/>
          <p:nvPr/>
        </p:nvSpPr>
        <p:spPr>
          <a:xfrm>
            <a:off x="181803" y="900886"/>
            <a:ext cx="184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Weekly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EEA0-066E-4A7F-80C0-558DE1EABE61}"/>
              </a:ext>
            </a:extLst>
          </p:cNvPr>
          <p:cNvSpPr txBox="1"/>
          <p:nvPr/>
        </p:nvSpPr>
        <p:spPr>
          <a:xfrm>
            <a:off x="5888107" y="900886"/>
            <a:ext cx="184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Bi-Weekly Rates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C26FAC-0B81-F648-82CF-D0B740BC0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8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96"/>
    </mc:Choice>
    <mc:Fallback>
      <p:transition spd="slow" advTm="34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73" y="563775"/>
            <a:ext cx="7518400" cy="57419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Hartford Critical Illness Benefit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C1FBD-AE24-463C-AB96-55DC8EBE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892" y="1290925"/>
            <a:ext cx="6115050" cy="4867275"/>
          </a:xfrm>
          <a:prstGeom prst="rect">
            <a:avLst/>
          </a:prstGeom>
        </p:spPr>
      </p:pic>
      <p:pic>
        <p:nvPicPr>
          <p:cNvPr id="4098" name="Picture 2" descr="The Hartford Homeowners Insurance Broker - New York Long Island">
            <a:extLst>
              <a:ext uri="{FF2B5EF4-FFF2-40B4-BE49-F238E27FC236}">
                <a16:creationId xmlns:a16="http://schemas.microsoft.com/office/drawing/2014/main" id="{FC846FDD-152C-49D2-B3C9-D2264B2B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46354"/>
            <a:ext cx="1260042" cy="10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A5944-532D-44C6-9F04-3EFF38DD1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6" y="6268304"/>
            <a:ext cx="1708321" cy="49215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576AEB-709E-374F-9BE7-D21158BC5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16"/>
    </mc:Choice>
    <mc:Fallback>
      <p:transition spd="slow" advTm="2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2AD82-DB6A-49A2-90C3-2B5F84BFFD49}"/>
              </a:ext>
            </a:extLst>
          </p:cNvPr>
          <p:cNvSpPr txBox="1"/>
          <p:nvPr/>
        </p:nvSpPr>
        <p:spPr>
          <a:xfrm>
            <a:off x="103293" y="183830"/>
            <a:ext cx="2547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How to File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 Claim including  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Wellness Claims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A6877-F937-4F20-851F-B8B8E0F8E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054" y="512490"/>
            <a:ext cx="4747372" cy="62280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436B10C-76A9-3542-A215-CC2080788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87"/>
    </mc:Choice>
    <mc:Fallback>
      <p:transition spd="slow" advTm="47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CC6219-7AE9-4317-AF82-797ED8542647}"/>
              </a:ext>
            </a:extLst>
          </p:cNvPr>
          <p:cNvSpPr/>
          <p:nvPr/>
        </p:nvSpPr>
        <p:spPr>
          <a:xfrm>
            <a:off x="2146759" y="1676401"/>
            <a:ext cx="6718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contact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Creative Worksite Solutions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enroll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for any questions regarding new or existing plans as well as claims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866.971.9715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6D7AC-3897-47B8-9787-8AE5F49CF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62" y="5923152"/>
            <a:ext cx="2085781" cy="59983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2280AC0-D05A-344E-AAF3-B3F1D666A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56"/>
    </mc:Choice>
    <mc:Fallback>
      <p:transition spd="slow" advTm="28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64B5AF-3A29-495B-89AA-D202F2B7ED78}"/>
              </a:ext>
            </a:extLst>
          </p:cNvPr>
          <p:cNvSpPr txBox="1"/>
          <p:nvPr/>
        </p:nvSpPr>
        <p:spPr>
          <a:xfrm>
            <a:off x="2284974" y="2148876"/>
            <a:ext cx="59369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Voluntary Benefits for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NEW HIRES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are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GUARANTEED ISSUE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*No health questions will be asked*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349DD-473C-46DD-895F-535E94BC1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0" y="5877430"/>
            <a:ext cx="2470590" cy="71176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C728AB-901E-6840-ACB9-CA845F4C1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44"/>
    </mc:Choice>
    <mc:Fallback>
      <p:transition spd="slow" advTm="30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0" y="268805"/>
            <a:ext cx="5092517" cy="1227909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Lincoln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Short Term Disability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0F3C-4B9D-4C0F-8CB8-9279CC83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370" y="2271129"/>
            <a:ext cx="6478513" cy="2831885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Guaranteed Issue product, NO HEALTH QUESTIONS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Benefits available up to 60% of your monthly income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You pick and choose the amount of monthly coverage you need.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  <a:tabLst>
                <a:tab pos="8001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rates for this product are based on age, as well as annual income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</a:pPr>
            <a:endParaRPr lang="en-US" sz="20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ACA9FB-0B48-4239-8D24-D48B7AC3E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r="3530" b="-8743"/>
          <a:stretch/>
        </p:blipFill>
        <p:spPr>
          <a:xfrm>
            <a:off x="7120107" y="335842"/>
            <a:ext cx="2243626" cy="1121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969A0-FDE5-4CC0-A45F-D02C42454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0" y="5877430"/>
            <a:ext cx="2470590" cy="7117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9D96601-FB1D-8F4A-86BC-BBA5DC292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92"/>
    </mc:Choice>
    <mc:Fallback>
      <p:transition spd="slow" advTm="2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0CBE-41DA-46B5-8AA9-53BE21153E5F}"/>
              </a:ext>
            </a:extLst>
          </p:cNvPr>
          <p:cNvSpPr txBox="1">
            <a:spLocks/>
          </p:cNvSpPr>
          <p:nvPr/>
        </p:nvSpPr>
        <p:spPr>
          <a:xfrm>
            <a:off x="0" y="122120"/>
            <a:ext cx="9366069" cy="622463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Lincoln Short Term Disability Rates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9434-50D0-48F7-9447-B580C924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9" y="871121"/>
            <a:ext cx="4692073" cy="5703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FF3DE-8EC9-40B0-8D10-6849F11B3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124" y="871121"/>
            <a:ext cx="4552949" cy="570391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FF8DFF0-ABEB-5742-8A95-13C6603A8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98"/>
    </mc:Choice>
    <mc:Fallback>
      <p:transition spd="slow" advTm="2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01" y="346021"/>
            <a:ext cx="6438272" cy="464440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Lincoln Short Term Disability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ACA9FB-0B48-4239-8D24-D48B7AC3E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r="3530" b="-8743"/>
          <a:stretch/>
        </p:blipFill>
        <p:spPr>
          <a:xfrm>
            <a:off x="7127421" y="335368"/>
            <a:ext cx="1813379" cy="906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969A0-FDE5-4CC0-A45F-D02C42454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6001575"/>
            <a:ext cx="1993546" cy="574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35555-50BB-4D1D-B069-B08FF5D6F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272" y="1264916"/>
            <a:ext cx="5765179" cy="462208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48E767-850C-7C48-91B2-1FC919237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2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73"/>
    </mc:Choice>
    <mc:Fallback>
      <p:transition spd="slow" advTm="27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5E0DE8-FD86-45BB-98C8-BC0003EA8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64168"/>
              </p:ext>
            </p:extLst>
          </p:nvPr>
        </p:nvGraphicFramePr>
        <p:xfrm>
          <a:off x="299252" y="1471226"/>
          <a:ext cx="51261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637">
                  <a:extLst>
                    <a:ext uri="{9D8B030D-6E8A-4147-A177-3AD203B41FA5}">
                      <a16:colId xmlns:a16="http://schemas.microsoft.com/office/drawing/2014/main" val="2353641207"/>
                    </a:ext>
                  </a:extLst>
                </a:gridCol>
                <a:gridCol w="1300871">
                  <a:extLst>
                    <a:ext uri="{9D8B030D-6E8A-4147-A177-3AD203B41FA5}">
                      <a16:colId xmlns:a16="http://schemas.microsoft.com/office/drawing/2014/main" val="4049636708"/>
                    </a:ext>
                  </a:extLst>
                </a:gridCol>
                <a:gridCol w="1377675">
                  <a:extLst>
                    <a:ext uri="{9D8B030D-6E8A-4147-A177-3AD203B41FA5}">
                      <a16:colId xmlns:a16="http://schemas.microsoft.com/office/drawing/2014/main" val="3738270909"/>
                    </a:ext>
                  </a:extLst>
                </a:gridCol>
              </a:tblGrid>
              <a:tr h="1384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WEEKLY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37856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$ 7.04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63622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Single Parent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$ 7.98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07867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$ 8.70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352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5FF0E-F9FF-45AF-9DA1-37B5A117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49730"/>
              </p:ext>
            </p:extLst>
          </p:nvPr>
        </p:nvGraphicFramePr>
        <p:xfrm>
          <a:off x="299252" y="3749144"/>
          <a:ext cx="51261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637">
                  <a:extLst>
                    <a:ext uri="{9D8B030D-6E8A-4147-A177-3AD203B41FA5}">
                      <a16:colId xmlns:a16="http://schemas.microsoft.com/office/drawing/2014/main" val="2353641207"/>
                    </a:ext>
                  </a:extLst>
                </a:gridCol>
                <a:gridCol w="1300871">
                  <a:extLst>
                    <a:ext uri="{9D8B030D-6E8A-4147-A177-3AD203B41FA5}">
                      <a16:colId xmlns:a16="http://schemas.microsoft.com/office/drawing/2014/main" val="4049636708"/>
                    </a:ext>
                  </a:extLst>
                </a:gridCol>
                <a:gridCol w="1377675">
                  <a:extLst>
                    <a:ext uri="{9D8B030D-6E8A-4147-A177-3AD203B41FA5}">
                      <a16:colId xmlns:a16="http://schemas.microsoft.com/office/drawing/2014/main" val="3738270909"/>
                    </a:ext>
                  </a:extLst>
                </a:gridCol>
              </a:tblGrid>
              <a:tr h="1384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BI-WEEKLY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37856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$ 9.51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63622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Single Parent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07867"/>
                  </a:ext>
                </a:extLst>
              </a:tr>
              <a:tr h="333401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$17.41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352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ED4AB02-CB66-4007-A5D1-72E41E06F931}"/>
              </a:ext>
            </a:extLst>
          </p:cNvPr>
          <p:cNvSpPr/>
          <p:nvPr/>
        </p:nvSpPr>
        <p:spPr>
          <a:xfrm>
            <a:off x="299251" y="466227"/>
            <a:ext cx="4681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Transamerica Cancer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3082D82-BC90-4017-AD13-555F9F52C1F7}"/>
              </a:ext>
            </a:extLst>
          </p:cNvPr>
          <p:cNvSpPr txBox="1">
            <a:spLocks/>
          </p:cNvSpPr>
          <p:nvPr/>
        </p:nvSpPr>
        <p:spPr>
          <a:xfrm>
            <a:off x="5835074" y="1471226"/>
            <a:ext cx="5055248" cy="4224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Guaranteed Issue product,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Wingdings 3" charset="2"/>
              <a:buNone/>
              <a:tabLst>
                <a:tab pos="800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NO HEALTH QUESTIONS (NEW HIRES ONLY)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Generous benefits for: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Wingdings 3" charset="2"/>
              <a:buNone/>
              <a:tabLst>
                <a:tab pos="800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Radiation, Chemotherapy, and Blood/Plasma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First Occurrence Benefit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pays out immediately upon diagnosis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Covers transportation, lodging, and miscellaneous expenses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Wellness Benefit of $100 per calendar year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Experimental Treatment benefit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00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Coverage for you, you and children, or the entire family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57C3F-B286-4ED6-951D-91B4783F8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5953238"/>
            <a:ext cx="2161326" cy="62266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8BA29F-DCAC-4446-8664-6A5BF2334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46"/>
    </mc:Choice>
    <mc:Fallback>
      <p:transition spd="slow" advTm="123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nefits Information 2021-2022 | SLCC">
            <a:extLst>
              <a:ext uri="{FF2B5EF4-FFF2-40B4-BE49-F238E27FC236}">
                <a16:creationId xmlns:a16="http://schemas.microsoft.com/office/drawing/2014/main" id="{9428C301-6D96-476B-BAF3-C425E8A2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8" y="2634690"/>
            <a:ext cx="2874326" cy="7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05B46-76FD-4A9F-B908-7C0D4BDEC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667" y="321845"/>
            <a:ext cx="5312988" cy="6083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0D1A9-D46F-4334-BF67-13E4E44FF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5994325"/>
            <a:ext cx="2018713" cy="58158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65B78B-D228-F24B-B2BA-84DD231D6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8"/>
    </mc:Choice>
    <mc:Fallback>
      <p:transition spd="slow" advTm="34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A63-7054-445E-847A-A2FDE608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54" y="639792"/>
            <a:ext cx="4067078" cy="7773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Hartford Accident</a:t>
            </a:r>
          </a:p>
        </p:txBody>
      </p:sp>
      <p:pic>
        <p:nvPicPr>
          <p:cNvPr id="14" name="Picture 2" descr="The Hartford Homeowners Insurance Broker - New York Long Island">
            <a:extLst>
              <a:ext uri="{FF2B5EF4-FFF2-40B4-BE49-F238E27FC236}">
                <a16:creationId xmlns:a16="http://schemas.microsoft.com/office/drawing/2014/main" id="{F23455D5-0A24-4925-8E95-BD7CE6E7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6" y="137601"/>
            <a:ext cx="1597890" cy="12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A21558-CD9B-4A1A-9C1B-5AD3F998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08" y="2098657"/>
            <a:ext cx="4067078" cy="3001849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r>
              <a:rPr lang="en-US" sz="20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Guaranteed Issue – NO HEALTH QUESTIONS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endParaRPr lang="en-US" sz="20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24 hour coverage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--Covers on </a:t>
            </a:r>
            <a:r>
              <a:rPr lang="en-US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off the job accidents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Benefits are paid directly to insured to help with the costs associated with emergency  treatment of accidents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00"/>
              <a:buFont typeface="Symbol" panose="05050102010706020507" pitchFamily="18" charset="2"/>
              <a:buChar char=""/>
              <a:tabLst>
                <a:tab pos="857250" algn="l"/>
              </a:tabLst>
            </a:pP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Provides protection for you, your spouse, and/or children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8F424F-CB0F-4722-AD4A-99754F14D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71805"/>
              </p:ext>
            </p:extLst>
          </p:nvPr>
        </p:nvGraphicFramePr>
        <p:xfrm>
          <a:off x="4772487" y="1593206"/>
          <a:ext cx="4861378" cy="2308975"/>
        </p:xfrm>
        <a:graphic>
          <a:graphicData uri="http://schemas.openxmlformats.org/drawingml/2006/table">
            <a:tbl>
              <a:tblPr/>
              <a:tblGrid>
                <a:gridCol w="2548149">
                  <a:extLst>
                    <a:ext uri="{9D8B030D-6E8A-4147-A177-3AD203B41FA5}">
                      <a16:colId xmlns:a16="http://schemas.microsoft.com/office/drawing/2014/main" val="202573868"/>
                    </a:ext>
                  </a:extLst>
                </a:gridCol>
                <a:gridCol w="2313229">
                  <a:extLst>
                    <a:ext uri="{9D8B030D-6E8A-4147-A177-3AD203B41FA5}">
                      <a16:colId xmlns:a16="http://schemas.microsoft.com/office/drawing/2014/main" val="277915735"/>
                    </a:ext>
                  </a:extLst>
                </a:gridCol>
              </a:tblGrid>
              <a:tr h="566078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ACCIDENT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Weekly Rates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02545"/>
                  </a:ext>
                </a:extLst>
              </a:tr>
              <a:tr h="452466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$ 1.61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63695"/>
                  </a:ext>
                </a:extLst>
              </a:tr>
              <a:tr h="39462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 + Spouse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$ 2.53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17222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Parent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$ 2.69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00439"/>
                  </a:ext>
                </a:extLst>
              </a:tr>
              <a:tr h="452466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$4.23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3074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E8FD39-9823-42B7-8060-DE3EED10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24705"/>
              </p:ext>
            </p:extLst>
          </p:nvPr>
        </p:nvGraphicFramePr>
        <p:xfrm>
          <a:off x="4772487" y="4078203"/>
          <a:ext cx="4861378" cy="2308975"/>
        </p:xfrm>
        <a:graphic>
          <a:graphicData uri="http://schemas.openxmlformats.org/drawingml/2006/table">
            <a:tbl>
              <a:tblPr/>
              <a:tblGrid>
                <a:gridCol w="2548149">
                  <a:extLst>
                    <a:ext uri="{9D8B030D-6E8A-4147-A177-3AD203B41FA5}">
                      <a16:colId xmlns:a16="http://schemas.microsoft.com/office/drawing/2014/main" val="202573868"/>
                    </a:ext>
                  </a:extLst>
                </a:gridCol>
                <a:gridCol w="2313229">
                  <a:extLst>
                    <a:ext uri="{9D8B030D-6E8A-4147-A177-3AD203B41FA5}">
                      <a16:colId xmlns:a16="http://schemas.microsoft.com/office/drawing/2014/main" val="277915735"/>
                    </a:ext>
                  </a:extLst>
                </a:gridCol>
              </a:tblGrid>
              <a:tr h="566078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ACCIDENT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Bi-Weekly Rates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02545"/>
                  </a:ext>
                </a:extLst>
              </a:tr>
              <a:tr h="452466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3.22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863695"/>
                  </a:ext>
                </a:extLst>
              </a:tr>
              <a:tr h="394620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 + Spouse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$ 5.06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17222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Parent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$ 5.38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00439"/>
                  </a:ext>
                </a:extLst>
              </a:tr>
              <a:tr h="452466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$ 8.46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580" marR="109580" marT="15219" marB="0" anchor="ctr">
                    <a:lnL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30748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39C4B0-993D-48D7-89D2-1034BC902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6001575"/>
            <a:ext cx="1993546" cy="5743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F852AE-7556-F947-B50D-0F05C96ABB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51"/>
    </mc:Choice>
    <mc:Fallback>
      <p:transition spd="slow" advTm="4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1DF9-E2EC-4BAE-A2EB-EC056D24379D}"/>
              </a:ext>
            </a:extLst>
          </p:cNvPr>
          <p:cNvSpPr txBox="1">
            <a:spLocks/>
          </p:cNvSpPr>
          <p:nvPr/>
        </p:nvSpPr>
        <p:spPr>
          <a:xfrm>
            <a:off x="2533312" y="295227"/>
            <a:ext cx="6407776" cy="7773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Hartford Accident Benefit Schedule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B4AB3-0427-4308-8A78-A88B82B8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38" y="785380"/>
            <a:ext cx="6010275" cy="258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933F4-66C3-4E3D-B180-6543F548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838" y="3366655"/>
            <a:ext cx="6029325" cy="122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394E0-C48E-4D09-A0A0-3AAF3A5F0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312" y="4555692"/>
            <a:ext cx="6029325" cy="1857375"/>
          </a:xfrm>
          <a:prstGeom prst="rect">
            <a:avLst/>
          </a:prstGeom>
        </p:spPr>
      </p:pic>
      <p:pic>
        <p:nvPicPr>
          <p:cNvPr id="6" name="Picture 2" descr="The Hartford Homeowners Insurance Broker - New York Long Island">
            <a:extLst>
              <a:ext uri="{FF2B5EF4-FFF2-40B4-BE49-F238E27FC236}">
                <a16:creationId xmlns:a16="http://schemas.microsoft.com/office/drawing/2014/main" id="{C2A87D74-8ABD-4078-A0C7-93030545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4" y="149754"/>
            <a:ext cx="1152436" cy="9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1C0E9-2B89-4B14-9A45-9500D9CF60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9" y="6096428"/>
            <a:ext cx="1751999" cy="50474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C8D14FE-8B1F-2E49-AC8B-41E3DD45E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2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61"/>
    </mc:Choice>
    <mc:Fallback>
      <p:transition spd="slow" advTm="13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404</Words>
  <Application>Microsoft Macintosh PowerPoint</Application>
  <PresentationFormat>Widescreen</PresentationFormat>
  <Paragraphs>110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</vt:lpstr>
      <vt:lpstr>Symbol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Lincoln  Short Term Disability</vt:lpstr>
      <vt:lpstr>PowerPoint Presentation</vt:lpstr>
      <vt:lpstr>Lincoln Short Term Disability</vt:lpstr>
      <vt:lpstr>PowerPoint Presentation</vt:lpstr>
      <vt:lpstr>PowerPoint Presentation</vt:lpstr>
      <vt:lpstr>Hartford Accident</vt:lpstr>
      <vt:lpstr>PowerPoint Presentation</vt:lpstr>
      <vt:lpstr>Hartford Critical Illness</vt:lpstr>
      <vt:lpstr>The Hartford Critical Illness Rates</vt:lpstr>
      <vt:lpstr>Hartford Critical Illness Benefit Schedule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Surratt</dc:creator>
  <cp:lastModifiedBy>Debbie Lynch</cp:lastModifiedBy>
  <cp:revision>26</cp:revision>
  <dcterms:created xsi:type="dcterms:W3CDTF">2020-10-26T14:28:29Z</dcterms:created>
  <dcterms:modified xsi:type="dcterms:W3CDTF">2021-12-13T20:13:37Z</dcterms:modified>
</cp:coreProperties>
</file>